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8" r:id="rId6"/>
    <p:sldId id="306" r:id="rId7"/>
    <p:sldId id="30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05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56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7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DF01A-A799-4FED-A778-698FF2F777DC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8E9CE495-4286-4121-A55E-07E15485F0BD}">
      <dgm:prSet phldrT="[Text]"/>
      <dgm:spPr/>
      <dgm:t>
        <a:bodyPr/>
        <a:lstStyle/>
        <a:p>
          <a:r>
            <a:rPr lang="en-GB" dirty="0"/>
            <a:t>01</a:t>
          </a:r>
        </a:p>
      </dgm:t>
    </dgm:pt>
    <dgm:pt modelId="{6787186A-F44D-4CF2-B09E-703020008F3C}" type="parTrans" cxnId="{A96B4F2F-E10B-4CEC-8C28-07C7C192A81E}">
      <dgm:prSet/>
      <dgm:spPr/>
      <dgm:t>
        <a:bodyPr/>
        <a:lstStyle/>
        <a:p>
          <a:endParaRPr lang="en-GB"/>
        </a:p>
      </dgm:t>
    </dgm:pt>
    <dgm:pt modelId="{0BEE44D1-9500-4971-936F-5ED3BAB40370}" type="sibTrans" cxnId="{A96B4F2F-E10B-4CEC-8C28-07C7C192A81E}">
      <dgm:prSet/>
      <dgm:spPr/>
      <dgm:t>
        <a:bodyPr/>
        <a:lstStyle/>
        <a:p>
          <a:endParaRPr lang="en-GB"/>
        </a:p>
      </dgm:t>
    </dgm:pt>
    <dgm:pt modelId="{DE7A9F2C-89FA-447D-B627-E3E6CA4464A1}">
      <dgm:prSet phldrT="[Text]"/>
      <dgm:spPr/>
      <dgm:t>
        <a:bodyPr/>
        <a:lstStyle/>
        <a:p>
          <a:r>
            <a:rPr lang="en-GB" spc="-5" dirty="0">
              <a:latin typeface="Arial"/>
              <a:cs typeface="Arial"/>
            </a:rPr>
            <a:t>Make </a:t>
          </a:r>
          <a:r>
            <a:rPr lang="en-GB" dirty="0">
              <a:latin typeface="Arial"/>
              <a:cs typeface="Arial"/>
            </a:rPr>
            <a:t>sure </a:t>
          </a:r>
          <a:r>
            <a:rPr lang="en-GB" spc="-5" dirty="0">
              <a:latin typeface="Arial"/>
              <a:cs typeface="Arial"/>
            </a:rPr>
            <a:t>you </a:t>
          </a:r>
          <a:r>
            <a:rPr lang="en-GB" dirty="0">
              <a:latin typeface="Arial"/>
              <a:cs typeface="Arial"/>
            </a:rPr>
            <a:t>know </a:t>
          </a:r>
          <a:r>
            <a:rPr lang="en-GB" spc="-5" dirty="0">
              <a:latin typeface="Arial"/>
              <a:cs typeface="Arial"/>
            </a:rPr>
            <a:t>your </a:t>
          </a:r>
          <a:r>
            <a:rPr lang="en-GB" dirty="0">
              <a:latin typeface="Arial"/>
              <a:cs typeface="Arial"/>
            </a:rPr>
            <a:t>login details and </a:t>
          </a:r>
          <a:r>
            <a:rPr lang="en-GB" spc="-5" dirty="0">
              <a:latin typeface="Arial"/>
              <a:cs typeface="Arial"/>
            </a:rPr>
            <a:t>password </a:t>
          </a:r>
          <a:r>
            <a:rPr lang="en-GB" dirty="0">
              <a:latin typeface="Arial"/>
              <a:cs typeface="Arial"/>
            </a:rPr>
            <a:t>for the Premier </a:t>
          </a:r>
          <a:r>
            <a:rPr lang="en-GB" spc="-37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Partnership</a:t>
          </a:r>
          <a:r>
            <a:rPr lang="en-GB" spc="-35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website</a:t>
          </a:r>
          <a:endParaRPr lang="en-GB" dirty="0"/>
        </a:p>
      </dgm:t>
    </dgm:pt>
    <dgm:pt modelId="{FB66285F-81C2-4222-BE0F-6DAB1C899CE9}" type="parTrans" cxnId="{868C7AE1-1788-4926-B971-568D44A81DCE}">
      <dgm:prSet/>
      <dgm:spPr/>
      <dgm:t>
        <a:bodyPr/>
        <a:lstStyle/>
        <a:p>
          <a:endParaRPr lang="en-GB"/>
        </a:p>
      </dgm:t>
    </dgm:pt>
    <dgm:pt modelId="{702FFF5F-00E8-4C5C-B360-225A8F565D39}" type="sibTrans" cxnId="{868C7AE1-1788-4926-B971-568D44A81DCE}">
      <dgm:prSet/>
      <dgm:spPr/>
      <dgm:t>
        <a:bodyPr/>
        <a:lstStyle/>
        <a:p>
          <a:endParaRPr lang="en-GB"/>
        </a:p>
      </dgm:t>
    </dgm:pt>
    <dgm:pt modelId="{52646306-74B1-4617-A5CA-692C6D268DEA}">
      <dgm:prSet phldrT="[Text]"/>
      <dgm:spPr/>
      <dgm:t>
        <a:bodyPr/>
        <a:lstStyle/>
        <a:p>
          <a:r>
            <a:rPr lang="en-GB" dirty="0"/>
            <a:t>02</a:t>
          </a:r>
        </a:p>
      </dgm:t>
    </dgm:pt>
    <dgm:pt modelId="{485651CA-F3E5-4593-9801-B0674EB89235}" type="parTrans" cxnId="{36BDF2F9-E90A-4518-B22A-9A54DD66A86C}">
      <dgm:prSet/>
      <dgm:spPr/>
      <dgm:t>
        <a:bodyPr/>
        <a:lstStyle/>
        <a:p>
          <a:endParaRPr lang="en-GB"/>
        </a:p>
      </dgm:t>
    </dgm:pt>
    <dgm:pt modelId="{763AA57E-15E3-49D0-B154-3D5635499CE4}" type="sibTrans" cxnId="{36BDF2F9-E90A-4518-B22A-9A54DD66A86C}">
      <dgm:prSet/>
      <dgm:spPr/>
      <dgm:t>
        <a:bodyPr/>
        <a:lstStyle/>
        <a:p>
          <a:endParaRPr lang="en-GB"/>
        </a:p>
      </dgm:t>
    </dgm:pt>
    <dgm:pt modelId="{1280BB68-589D-413B-868D-0AB1BCEDB2C4}">
      <dgm:prSet phldrT="[Text]"/>
      <dgm:spPr/>
      <dgm:t>
        <a:bodyPr/>
        <a:lstStyle/>
        <a:p>
          <a:r>
            <a:rPr lang="en-GB" spc="-5" dirty="0">
              <a:latin typeface="Arial"/>
              <a:cs typeface="Arial"/>
            </a:rPr>
            <a:t>Make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a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note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of</a:t>
          </a:r>
          <a:r>
            <a:rPr lang="en-GB" spc="-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the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room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number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where</a:t>
          </a:r>
          <a:r>
            <a:rPr lang="en-GB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you</a:t>
          </a:r>
          <a:r>
            <a:rPr lang="en-GB" dirty="0">
              <a:latin typeface="Arial"/>
              <a:cs typeface="Arial"/>
            </a:rPr>
            <a:t> are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sitting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the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assessment</a:t>
          </a:r>
          <a:endParaRPr lang="en-GB" dirty="0"/>
        </a:p>
      </dgm:t>
    </dgm:pt>
    <dgm:pt modelId="{BB9F3FC3-FE4F-4ED8-8B82-5D1757B2966D}" type="parTrans" cxnId="{E589D92C-5565-4A53-ADCE-9BD566B33D5D}">
      <dgm:prSet/>
      <dgm:spPr/>
      <dgm:t>
        <a:bodyPr/>
        <a:lstStyle/>
        <a:p>
          <a:endParaRPr lang="en-GB"/>
        </a:p>
      </dgm:t>
    </dgm:pt>
    <dgm:pt modelId="{F4F1F373-3D0B-48E6-89C3-F30FB29A6C75}" type="sibTrans" cxnId="{E589D92C-5565-4A53-ADCE-9BD566B33D5D}">
      <dgm:prSet/>
      <dgm:spPr/>
      <dgm:t>
        <a:bodyPr/>
        <a:lstStyle/>
        <a:p>
          <a:endParaRPr lang="en-GB"/>
        </a:p>
      </dgm:t>
    </dgm:pt>
    <dgm:pt modelId="{64B197C9-EAD9-4DC4-8656-3CBDC370FCE3}">
      <dgm:prSet phldrT="[Text]"/>
      <dgm:spPr/>
      <dgm:t>
        <a:bodyPr/>
        <a:lstStyle/>
        <a:p>
          <a:r>
            <a:rPr lang="en-GB" dirty="0"/>
            <a:t>03</a:t>
          </a:r>
        </a:p>
      </dgm:t>
    </dgm:pt>
    <dgm:pt modelId="{28B33645-95EF-40FD-81E3-A4CB356DC15D}" type="parTrans" cxnId="{18DC9034-1826-4B5D-83E6-578872BA2035}">
      <dgm:prSet/>
      <dgm:spPr/>
      <dgm:t>
        <a:bodyPr/>
        <a:lstStyle/>
        <a:p>
          <a:endParaRPr lang="en-GB"/>
        </a:p>
      </dgm:t>
    </dgm:pt>
    <dgm:pt modelId="{F7F88575-F6B7-44AC-89F1-B0835906E320}" type="sibTrans" cxnId="{18DC9034-1826-4B5D-83E6-578872BA2035}">
      <dgm:prSet/>
      <dgm:spPr/>
      <dgm:t>
        <a:bodyPr/>
        <a:lstStyle/>
        <a:p>
          <a:endParaRPr lang="en-GB"/>
        </a:p>
      </dgm:t>
    </dgm:pt>
    <dgm:pt modelId="{8F4C32B4-FEFF-40E8-8820-ECC1CFAB917F}">
      <dgm:prSet phldrT="[Text]"/>
      <dgm:spPr/>
      <dgm:t>
        <a:bodyPr/>
        <a:lstStyle/>
        <a:p>
          <a:r>
            <a:rPr lang="en-GB" spc="-5" dirty="0">
              <a:latin typeface="Arial"/>
              <a:cs typeface="Arial"/>
            </a:rPr>
            <a:t>Arrive</a:t>
          </a:r>
          <a:r>
            <a:rPr lang="en-GB" spc="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at</a:t>
          </a:r>
          <a:r>
            <a:rPr lang="en-GB" spc="-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least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15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minutes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before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the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start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of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your</a:t>
          </a:r>
          <a:r>
            <a:rPr lang="en-GB" spc="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test,</a:t>
          </a:r>
          <a:r>
            <a:rPr lang="en-GB" spc="-3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so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you</a:t>
          </a:r>
          <a:r>
            <a:rPr lang="en-GB" spc="1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can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grab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a </a:t>
          </a:r>
          <a:r>
            <a:rPr lang="en-GB" spc="-37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drink of </a:t>
          </a:r>
          <a:r>
            <a:rPr lang="en-GB" spc="-15" dirty="0">
              <a:latin typeface="Arial"/>
              <a:cs typeface="Arial"/>
            </a:rPr>
            <a:t>water, </a:t>
          </a:r>
          <a:r>
            <a:rPr lang="en-GB" dirty="0">
              <a:latin typeface="Arial"/>
              <a:cs typeface="Arial"/>
            </a:rPr>
            <a:t>set up </a:t>
          </a:r>
          <a:r>
            <a:rPr lang="en-GB" spc="-5" dirty="0">
              <a:latin typeface="Arial"/>
              <a:cs typeface="Arial"/>
            </a:rPr>
            <a:t>your </a:t>
          </a:r>
          <a:r>
            <a:rPr lang="en-GB" dirty="0">
              <a:latin typeface="Arial"/>
              <a:cs typeface="Arial"/>
            </a:rPr>
            <a:t>computer and listen to the </a:t>
          </a:r>
          <a:r>
            <a:rPr lang="en-GB" spc="-5" dirty="0">
              <a:latin typeface="Arial"/>
              <a:cs typeface="Arial"/>
            </a:rPr>
            <a:t>invigilators </a:t>
          </a:r>
          <a:r>
            <a:rPr lang="en-GB" dirty="0">
              <a:latin typeface="Arial"/>
              <a:cs typeface="Arial"/>
            </a:rPr>
            <a:t> guidance</a:t>
          </a:r>
          <a:endParaRPr lang="en-GB" dirty="0"/>
        </a:p>
      </dgm:t>
    </dgm:pt>
    <dgm:pt modelId="{A853908C-DDBC-4956-9735-FD1435A58173}" type="parTrans" cxnId="{BAC3D63C-C28D-48CD-AB1B-A6B3C952334B}">
      <dgm:prSet/>
      <dgm:spPr/>
      <dgm:t>
        <a:bodyPr/>
        <a:lstStyle/>
        <a:p>
          <a:endParaRPr lang="en-GB"/>
        </a:p>
      </dgm:t>
    </dgm:pt>
    <dgm:pt modelId="{053DD31D-162E-4FA6-A851-229F5434F81C}" type="sibTrans" cxnId="{BAC3D63C-C28D-48CD-AB1B-A6B3C952334B}">
      <dgm:prSet/>
      <dgm:spPr/>
      <dgm:t>
        <a:bodyPr/>
        <a:lstStyle/>
        <a:p>
          <a:endParaRPr lang="en-GB"/>
        </a:p>
      </dgm:t>
    </dgm:pt>
    <dgm:pt modelId="{832FC53A-2344-4F34-9E91-970A545C4251}">
      <dgm:prSet phldrT="[Text]"/>
      <dgm:spPr/>
      <dgm:t>
        <a:bodyPr/>
        <a:lstStyle/>
        <a:p>
          <a:r>
            <a:rPr lang="en-GB" dirty="0"/>
            <a:t>04</a:t>
          </a:r>
        </a:p>
      </dgm:t>
    </dgm:pt>
    <dgm:pt modelId="{0A6D33B9-7B35-4A59-9B32-D60604ED0A06}" type="parTrans" cxnId="{97E76D88-8581-4563-9E2F-5E09256DA207}">
      <dgm:prSet/>
      <dgm:spPr/>
      <dgm:t>
        <a:bodyPr/>
        <a:lstStyle/>
        <a:p>
          <a:endParaRPr lang="en-GB"/>
        </a:p>
      </dgm:t>
    </dgm:pt>
    <dgm:pt modelId="{34AF56BC-F92B-4A28-8FA4-28E471681796}" type="sibTrans" cxnId="{97E76D88-8581-4563-9E2F-5E09256DA207}">
      <dgm:prSet/>
      <dgm:spPr/>
      <dgm:t>
        <a:bodyPr/>
        <a:lstStyle/>
        <a:p>
          <a:endParaRPr lang="en-GB"/>
        </a:p>
      </dgm:t>
    </dgm:pt>
    <dgm:pt modelId="{560BA6AA-2B5C-4D8A-A2B2-663B305CEE7F}">
      <dgm:prSet/>
      <dgm:spPr/>
      <dgm:t>
        <a:bodyPr/>
        <a:lstStyle/>
        <a:p>
          <a:r>
            <a:rPr lang="en-GB" spc="-5" dirty="0">
              <a:latin typeface="Arial"/>
              <a:cs typeface="Arial"/>
            </a:rPr>
            <a:t>Don’t </a:t>
          </a:r>
          <a:r>
            <a:rPr lang="en-GB" dirty="0">
              <a:latin typeface="Arial"/>
              <a:cs typeface="Arial"/>
            </a:rPr>
            <a:t>take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any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notes</a:t>
          </a:r>
          <a:r>
            <a:rPr lang="en-GB" spc="-15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or</a:t>
          </a:r>
          <a:r>
            <a:rPr lang="en-GB" spc="-10" dirty="0">
              <a:latin typeface="Arial"/>
              <a:cs typeface="Arial"/>
            </a:rPr>
            <a:t> your</a:t>
          </a:r>
          <a:r>
            <a:rPr lang="en-GB" spc="5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mobile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phone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in </a:t>
          </a:r>
          <a:r>
            <a:rPr lang="en-GB" dirty="0">
              <a:latin typeface="Arial"/>
              <a:cs typeface="Arial"/>
            </a:rPr>
            <a:t>the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room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with</a:t>
          </a:r>
          <a:r>
            <a:rPr lang="en-GB" spc="10" dirty="0">
              <a:latin typeface="Arial"/>
              <a:cs typeface="Arial"/>
            </a:rPr>
            <a:t> </a:t>
          </a:r>
          <a:r>
            <a:rPr lang="en-GB" spc="-10" dirty="0">
              <a:latin typeface="Arial"/>
              <a:cs typeface="Arial"/>
            </a:rPr>
            <a:t>you</a:t>
          </a:r>
          <a:endParaRPr lang="en-GB" dirty="0"/>
        </a:p>
      </dgm:t>
    </dgm:pt>
    <dgm:pt modelId="{FC36C865-5B34-44A3-B660-5823BE0CA170}" type="parTrans" cxnId="{597D9856-DD2E-4057-B518-69CE98F06605}">
      <dgm:prSet/>
      <dgm:spPr/>
      <dgm:t>
        <a:bodyPr/>
        <a:lstStyle/>
        <a:p>
          <a:endParaRPr lang="en-GB"/>
        </a:p>
      </dgm:t>
    </dgm:pt>
    <dgm:pt modelId="{2A491EA4-3A8D-40AA-9680-DC626C2AD887}" type="sibTrans" cxnId="{597D9856-DD2E-4057-B518-69CE98F06605}">
      <dgm:prSet/>
      <dgm:spPr/>
      <dgm:t>
        <a:bodyPr/>
        <a:lstStyle/>
        <a:p>
          <a:endParaRPr lang="en-GB"/>
        </a:p>
      </dgm:t>
    </dgm:pt>
    <dgm:pt modelId="{A114063D-74A2-4DA8-B10E-B2FA2F51D713}">
      <dgm:prSet/>
      <dgm:spPr/>
      <dgm:t>
        <a:bodyPr/>
        <a:lstStyle/>
        <a:p>
          <a:r>
            <a:rPr lang="en-GB" dirty="0"/>
            <a:t>05</a:t>
          </a:r>
        </a:p>
      </dgm:t>
    </dgm:pt>
    <dgm:pt modelId="{3E0BE7FE-7DC9-4C27-B73B-4D56E8974C3F}" type="parTrans" cxnId="{9298763E-F552-4DC4-B8CA-B2A6F09FFDD9}">
      <dgm:prSet/>
      <dgm:spPr/>
      <dgm:t>
        <a:bodyPr/>
        <a:lstStyle/>
        <a:p>
          <a:endParaRPr lang="en-GB"/>
        </a:p>
      </dgm:t>
    </dgm:pt>
    <dgm:pt modelId="{9EB30FE1-70FD-46D7-BB7B-D0FD32DD79BD}" type="sibTrans" cxnId="{9298763E-F552-4DC4-B8CA-B2A6F09FFDD9}">
      <dgm:prSet/>
      <dgm:spPr/>
      <dgm:t>
        <a:bodyPr/>
        <a:lstStyle/>
        <a:p>
          <a:endParaRPr lang="en-GB"/>
        </a:p>
      </dgm:t>
    </dgm:pt>
    <dgm:pt modelId="{96300B02-F01D-4D16-B40C-A94BFC9BA30D}">
      <dgm:prSet/>
      <dgm:spPr/>
      <dgm:t>
        <a:bodyPr/>
        <a:lstStyle/>
        <a:p>
          <a:r>
            <a:rPr lang="en-GB" spc="-5" dirty="0">
              <a:latin typeface="Arial"/>
              <a:cs typeface="Arial"/>
            </a:rPr>
            <a:t>Remember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to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take</a:t>
          </a:r>
          <a:r>
            <a:rPr lang="en-GB" spc="-2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your</a:t>
          </a:r>
          <a:r>
            <a:rPr lang="en-GB" dirty="0">
              <a:latin typeface="Arial"/>
              <a:cs typeface="Arial"/>
            </a:rPr>
            <a:t> laptop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charger</a:t>
          </a:r>
          <a:r>
            <a:rPr lang="en-GB" spc="-3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if</a:t>
          </a:r>
          <a:r>
            <a:rPr lang="en-GB" spc="-5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using</a:t>
          </a:r>
          <a:r>
            <a:rPr lang="en-GB" spc="-10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your</a:t>
          </a:r>
          <a:r>
            <a:rPr lang="en-GB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own</a:t>
          </a:r>
          <a:r>
            <a:rPr lang="en-GB" spc="5" dirty="0">
              <a:latin typeface="Arial"/>
              <a:cs typeface="Arial"/>
            </a:rPr>
            <a:t> </a:t>
          </a:r>
          <a:r>
            <a:rPr lang="en-GB" spc="-5" dirty="0">
              <a:latin typeface="Arial"/>
              <a:cs typeface="Arial"/>
            </a:rPr>
            <a:t>device</a:t>
          </a:r>
          <a:r>
            <a:rPr lang="en-GB" dirty="0"/>
            <a:t>06</a:t>
          </a:r>
        </a:p>
      </dgm:t>
    </dgm:pt>
    <dgm:pt modelId="{95C97EEB-4FD3-4E3A-BEAE-E670FF1DAEF8}" type="parTrans" cxnId="{D0090055-0355-444F-AF9C-3D282BF29A40}">
      <dgm:prSet/>
      <dgm:spPr/>
      <dgm:t>
        <a:bodyPr/>
        <a:lstStyle/>
        <a:p>
          <a:endParaRPr lang="en-GB"/>
        </a:p>
      </dgm:t>
    </dgm:pt>
    <dgm:pt modelId="{B4A126B7-BA25-4BA4-B9FA-A781C4D2ECF6}" type="sibTrans" cxnId="{D0090055-0355-444F-AF9C-3D282BF29A40}">
      <dgm:prSet/>
      <dgm:spPr/>
      <dgm:t>
        <a:bodyPr/>
        <a:lstStyle/>
        <a:p>
          <a:endParaRPr lang="en-GB"/>
        </a:p>
      </dgm:t>
    </dgm:pt>
    <dgm:pt modelId="{7C85FC3A-F81C-43E9-BBB1-049DD9AB5C9B}" type="pres">
      <dgm:prSet presAssocID="{BC5DF01A-A799-4FED-A778-698FF2F777DC}" presName="linearFlow" presStyleCnt="0">
        <dgm:presLayoutVars>
          <dgm:dir/>
          <dgm:animLvl val="lvl"/>
          <dgm:resizeHandles val="exact"/>
        </dgm:presLayoutVars>
      </dgm:prSet>
      <dgm:spPr/>
    </dgm:pt>
    <dgm:pt modelId="{A09B0AB6-15A6-4B72-B603-070248E358AB}" type="pres">
      <dgm:prSet presAssocID="{8E9CE495-4286-4121-A55E-07E15485F0BD}" presName="composite" presStyleCnt="0"/>
      <dgm:spPr/>
    </dgm:pt>
    <dgm:pt modelId="{E7830F6E-3F4D-4FDC-8647-39754F940DFF}" type="pres">
      <dgm:prSet presAssocID="{8E9CE495-4286-4121-A55E-07E15485F0B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34A9799-BC0F-40A2-98E5-5BA7F03612BF}" type="pres">
      <dgm:prSet presAssocID="{8E9CE495-4286-4121-A55E-07E15485F0BD}" presName="descendantText" presStyleLbl="alignAcc1" presStyleIdx="0" presStyleCnt="5">
        <dgm:presLayoutVars>
          <dgm:bulletEnabled val="1"/>
        </dgm:presLayoutVars>
      </dgm:prSet>
      <dgm:spPr/>
    </dgm:pt>
    <dgm:pt modelId="{A1B51759-6FCF-4CCC-B34B-969A65630A00}" type="pres">
      <dgm:prSet presAssocID="{0BEE44D1-9500-4971-936F-5ED3BAB40370}" presName="sp" presStyleCnt="0"/>
      <dgm:spPr/>
    </dgm:pt>
    <dgm:pt modelId="{B6762D18-D69E-47B8-B0D1-6B8E961C1D57}" type="pres">
      <dgm:prSet presAssocID="{52646306-74B1-4617-A5CA-692C6D268DEA}" presName="composite" presStyleCnt="0"/>
      <dgm:spPr/>
    </dgm:pt>
    <dgm:pt modelId="{1A4407A4-BE83-4543-9F4E-404DBAA35526}" type="pres">
      <dgm:prSet presAssocID="{52646306-74B1-4617-A5CA-692C6D268DE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22E2896-08E0-48F1-9D95-683CA1DCB358}" type="pres">
      <dgm:prSet presAssocID="{52646306-74B1-4617-A5CA-692C6D268DEA}" presName="descendantText" presStyleLbl="alignAcc1" presStyleIdx="1" presStyleCnt="5">
        <dgm:presLayoutVars>
          <dgm:bulletEnabled val="1"/>
        </dgm:presLayoutVars>
      </dgm:prSet>
      <dgm:spPr/>
    </dgm:pt>
    <dgm:pt modelId="{2EA8BA12-E341-413A-B693-37C53CD4AC37}" type="pres">
      <dgm:prSet presAssocID="{763AA57E-15E3-49D0-B154-3D5635499CE4}" presName="sp" presStyleCnt="0"/>
      <dgm:spPr/>
    </dgm:pt>
    <dgm:pt modelId="{BD97681F-E27F-40C0-AA6B-0F17EE47E7A3}" type="pres">
      <dgm:prSet presAssocID="{64B197C9-EAD9-4DC4-8656-3CBDC370FCE3}" presName="composite" presStyleCnt="0"/>
      <dgm:spPr/>
    </dgm:pt>
    <dgm:pt modelId="{AD6B40AF-D267-4EB1-ABB0-BE6B82B47DBD}" type="pres">
      <dgm:prSet presAssocID="{64B197C9-EAD9-4DC4-8656-3CBDC370FCE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1243B98-494F-4544-B38E-613B4D832338}" type="pres">
      <dgm:prSet presAssocID="{64B197C9-EAD9-4DC4-8656-3CBDC370FCE3}" presName="descendantText" presStyleLbl="alignAcc1" presStyleIdx="2" presStyleCnt="5">
        <dgm:presLayoutVars>
          <dgm:bulletEnabled val="1"/>
        </dgm:presLayoutVars>
      </dgm:prSet>
      <dgm:spPr/>
    </dgm:pt>
    <dgm:pt modelId="{A13356DE-372A-44AF-A210-C775AC428103}" type="pres">
      <dgm:prSet presAssocID="{F7F88575-F6B7-44AC-89F1-B0835906E320}" presName="sp" presStyleCnt="0"/>
      <dgm:spPr/>
    </dgm:pt>
    <dgm:pt modelId="{5C6A9150-936E-4CDD-AA8F-A740748AACC7}" type="pres">
      <dgm:prSet presAssocID="{832FC53A-2344-4F34-9E91-970A545C4251}" presName="composite" presStyleCnt="0"/>
      <dgm:spPr/>
    </dgm:pt>
    <dgm:pt modelId="{6765CF05-74C6-494E-BB66-AE318A9F73A2}" type="pres">
      <dgm:prSet presAssocID="{832FC53A-2344-4F34-9E91-970A545C425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4298F64-5C74-4096-9F26-93A914CE260D}" type="pres">
      <dgm:prSet presAssocID="{832FC53A-2344-4F34-9E91-970A545C4251}" presName="descendantText" presStyleLbl="alignAcc1" presStyleIdx="3" presStyleCnt="5">
        <dgm:presLayoutVars>
          <dgm:bulletEnabled val="1"/>
        </dgm:presLayoutVars>
      </dgm:prSet>
      <dgm:spPr/>
    </dgm:pt>
    <dgm:pt modelId="{F5092257-C6AE-479A-858A-08FE31D3D6DF}" type="pres">
      <dgm:prSet presAssocID="{34AF56BC-F92B-4A28-8FA4-28E471681796}" presName="sp" presStyleCnt="0"/>
      <dgm:spPr/>
    </dgm:pt>
    <dgm:pt modelId="{BE3B41A4-A1D4-47BD-895B-29F810CE5AA4}" type="pres">
      <dgm:prSet presAssocID="{A114063D-74A2-4DA8-B10E-B2FA2F51D713}" presName="composite" presStyleCnt="0"/>
      <dgm:spPr/>
    </dgm:pt>
    <dgm:pt modelId="{07A180ED-D090-4359-AA63-C147D5886711}" type="pres">
      <dgm:prSet presAssocID="{A114063D-74A2-4DA8-B10E-B2FA2F51D71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C01BA42-7FCE-43DA-8678-B7DF99AF1C1B}" type="pres">
      <dgm:prSet presAssocID="{A114063D-74A2-4DA8-B10E-B2FA2F51D71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7CDC009-55E1-4368-9626-949567A7B1D7}" type="presOf" srcId="{560BA6AA-2B5C-4D8A-A2B2-663B305CEE7F}" destId="{D4298F64-5C74-4096-9F26-93A914CE260D}" srcOrd="0" destOrd="0" presId="urn:microsoft.com/office/officeart/2005/8/layout/chevron2"/>
    <dgm:cxn modelId="{E589D92C-5565-4A53-ADCE-9BD566B33D5D}" srcId="{52646306-74B1-4617-A5CA-692C6D268DEA}" destId="{1280BB68-589D-413B-868D-0AB1BCEDB2C4}" srcOrd="0" destOrd="0" parTransId="{BB9F3FC3-FE4F-4ED8-8B82-5D1757B2966D}" sibTransId="{F4F1F373-3D0B-48E6-89C3-F30FB29A6C75}"/>
    <dgm:cxn modelId="{A96B4F2F-E10B-4CEC-8C28-07C7C192A81E}" srcId="{BC5DF01A-A799-4FED-A778-698FF2F777DC}" destId="{8E9CE495-4286-4121-A55E-07E15485F0BD}" srcOrd="0" destOrd="0" parTransId="{6787186A-F44D-4CF2-B09E-703020008F3C}" sibTransId="{0BEE44D1-9500-4971-936F-5ED3BAB40370}"/>
    <dgm:cxn modelId="{18DC9034-1826-4B5D-83E6-578872BA2035}" srcId="{BC5DF01A-A799-4FED-A778-698FF2F777DC}" destId="{64B197C9-EAD9-4DC4-8656-3CBDC370FCE3}" srcOrd="2" destOrd="0" parTransId="{28B33645-95EF-40FD-81E3-A4CB356DC15D}" sibTransId="{F7F88575-F6B7-44AC-89F1-B0835906E320}"/>
    <dgm:cxn modelId="{BAC3D63C-C28D-48CD-AB1B-A6B3C952334B}" srcId="{64B197C9-EAD9-4DC4-8656-3CBDC370FCE3}" destId="{8F4C32B4-FEFF-40E8-8820-ECC1CFAB917F}" srcOrd="0" destOrd="0" parTransId="{A853908C-DDBC-4956-9735-FD1435A58173}" sibTransId="{053DD31D-162E-4FA6-A851-229F5434F81C}"/>
    <dgm:cxn modelId="{9298763E-F552-4DC4-B8CA-B2A6F09FFDD9}" srcId="{BC5DF01A-A799-4FED-A778-698FF2F777DC}" destId="{A114063D-74A2-4DA8-B10E-B2FA2F51D713}" srcOrd="4" destOrd="0" parTransId="{3E0BE7FE-7DC9-4C27-B73B-4D56E8974C3F}" sibTransId="{9EB30FE1-70FD-46D7-BB7B-D0FD32DD79BD}"/>
    <dgm:cxn modelId="{28E68643-2687-4829-96B5-2578E6931673}" type="presOf" srcId="{1280BB68-589D-413B-868D-0AB1BCEDB2C4}" destId="{022E2896-08E0-48F1-9D95-683CA1DCB358}" srcOrd="0" destOrd="0" presId="urn:microsoft.com/office/officeart/2005/8/layout/chevron2"/>
    <dgm:cxn modelId="{9558BA4D-21DA-419A-9E9A-2858FA875F94}" type="presOf" srcId="{832FC53A-2344-4F34-9E91-970A545C4251}" destId="{6765CF05-74C6-494E-BB66-AE318A9F73A2}" srcOrd="0" destOrd="0" presId="urn:microsoft.com/office/officeart/2005/8/layout/chevron2"/>
    <dgm:cxn modelId="{D0090055-0355-444F-AF9C-3D282BF29A40}" srcId="{A114063D-74A2-4DA8-B10E-B2FA2F51D713}" destId="{96300B02-F01D-4D16-B40C-A94BFC9BA30D}" srcOrd="0" destOrd="0" parTransId="{95C97EEB-4FD3-4E3A-BEAE-E670FF1DAEF8}" sibTransId="{B4A126B7-BA25-4BA4-B9FA-A781C4D2ECF6}"/>
    <dgm:cxn modelId="{597D9856-DD2E-4057-B518-69CE98F06605}" srcId="{832FC53A-2344-4F34-9E91-970A545C4251}" destId="{560BA6AA-2B5C-4D8A-A2B2-663B305CEE7F}" srcOrd="0" destOrd="0" parTransId="{FC36C865-5B34-44A3-B660-5823BE0CA170}" sibTransId="{2A491EA4-3A8D-40AA-9680-DC626C2AD887}"/>
    <dgm:cxn modelId="{C5FF0A84-9CB1-4EAC-8B38-F7E5C9F9A644}" type="presOf" srcId="{DE7A9F2C-89FA-447D-B627-E3E6CA4464A1}" destId="{E34A9799-BC0F-40A2-98E5-5BA7F03612BF}" srcOrd="0" destOrd="0" presId="urn:microsoft.com/office/officeart/2005/8/layout/chevron2"/>
    <dgm:cxn modelId="{AABB6987-746B-4121-B214-976DC4AB0A10}" type="presOf" srcId="{64B197C9-EAD9-4DC4-8656-3CBDC370FCE3}" destId="{AD6B40AF-D267-4EB1-ABB0-BE6B82B47DBD}" srcOrd="0" destOrd="0" presId="urn:microsoft.com/office/officeart/2005/8/layout/chevron2"/>
    <dgm:cxn modelId="{97E76D88-8581-4563-9E2F-5E09256DA207}" srcId="{BC5DF01A-A799-4FED-A778-698FF2F777DC}" destId="{832FC53A-2344-4F34-9E91-970A545C4251}" srcOrd="3" destOrd="0" parTransId="{0A6D33B9-7B35-4A59-9B32-D60604ED0A06}" sibTransId="{34AF56BC-F92B-4A28-8FA4-28E471681796}"/>
    <dgm:cxn modelId="{413F0D95-9DA8-4657-9B1F-F2CCA282C393}" type="presOf" srcId="{A114063D-74A2-4DA8-B10E-B2FA2F51D713}" destId="{07A180ED-D090-4359-AA63-C147D5886711}" srcOrd="0" destOrd="0" presId="urn:microsoft.com/office/officeart/2005/8/layout/chevron2"/>
    <dgm:cxn modelId="{04F7E0B5-17A0-4ACF-B2D6-EB92BE5058B6}" type="presOf" srcId="{8F4C32B4-FEFF-40E8-8820-ECC1CFAB917F}" destId="{21243B98-494F-4544-B38E-613B4D832338}" srcOrd="0" destOrd="0" presId="urn:microsoft.com/office/officeart/2005/8/layout/chevron2"/>
    <dgm:cxn modelId="{CE3DE0B6-F700-468D-8CDB-1D5F8BC7CD58}" type="presOf" srcId="{8E9CE495-4286-4121-A55E-07E15485F0BD}" destId="{E7830F6E-3F4D-4FDC-8647-39754F940DFF}" srcOrd="0" destOrd="0" presId="urn:microsoft.com/office/officeart/2005/8/layout/chevron2"/>
    <dgm:cxn modelId="{F915BCDF-B7E9-4FD8-976E-9CD393C6D02D}" type="presOf" srcId="{52646306-74B1-4617-A5CA-692C6D268DEA}" destId="{1A4407A4-BE83-4543-9F4E-404DBAA35526}" srcOrd="0" destOrd="0" presId="urn:microsoft.com/office/officeart/2005/8/layout/chevron2"/>
    <dgm:cxn modelId="{868C7AE1-1788-4926-B971-568D44A81DCE}" srcId="{8E9CE495-4286-4121-A55E-07E15485F0BD}" destId="{DE7A9F2C-89FA-447D-B627-E3E6CA4464A1}" srcOrd="0" destOrd="0" parTransId="{FB66285F-81C2-4222-BE0F-6DAB1C899CE9}" sibTransId="{702FFF5F-00E8-4C5C-B360-225A8F565D39}"/>
    <dgm:cxn modelId="{FB7A97EA-F239-434D-8416-37B7EED79400}" type="presOf" srcId="{BC5DF01A-A799-4FED-A778-698FF2F777DC}" destId="{7C85FC3A-F81C-43E9-BBB1-049DD9AB5C9B}" srcOrd="0" destOrd="0" presId="urn:microsoft.com/office/officeart/2005/8/layout/chevron2"/>
    <dgm:cxn modelId="{36BDF2F9-E90A-4518-B22A-9A54DD66A86C}" srcId="{BC5DF01A-A799-4FED-A778-698FF2F777DC}" destId="{52646306-74B1-4617-A5CA-692C6D268DEA}" srcOrd="1" destOrd="0" parTransId="{485651CA-F3E5-4593-9801-B0674EB89235}" sibTransId="{763AA57E-15E3-49D0-B154-3D5635499CE4}"/>
    <dgm:cxn modelId="{F455AFFB-A989-4605-9045-C50A14D64F72}" type="presOf" srcId="{96300B02-F01D-4D16-B40C-A94BFC9BA30D}" destId="{6C01BA42-7FCE-43DA-8678-B7DF99AF1C1B}" srcOrd="0" destOrd="0" presId="urn:microsoft.com/office/officeart/2005/8/layout/chevron2"/>
    <dgm:cxn modelId="{7920C8DE-C555-4B2E-BED6-8ACA4392621E}" type="presParOf" srcId="{7C85FC3A-F81C-43E9-BBB1-049DD9AB5C9B}" destId="{A09B0AB6-15A6-4B72-B603-070248E358AB}" srcOrd="0" destOrd="0" presId="urn:microsoft.com/office/officeart/2005/8/layout/chevron2"/>
    <dgm:cxn modelId="{698196D0-C35D-4583-B8F4-70BA9C76B4C4}" type="presParOf" srcId="{A09B0AB6-15A6-4B72-B603-070248E358AB}" destId="{E7830F6E-3F4D-4FDC-8647-39754F940DFF}" srcOrd="0" destOrd="0" presId="urn:microsoft.com/office/officeart/2005/8/layout/chevron2"/>
    <dgm:cxn modelId="{87B84845-3645-41F5-A00A-E93F5502EF94}" type="presParOf" srcId="{A09B0AB6-15A6-4B72-B603-070248E358AB}" destId="{E34A9799-BC0F-40A2-98E5-5BA7F03612BF}" srcOrd="1" destOrd="0" presId="urn:microsoft.com/office/officeart/2005/8/layout/chevron2"/>
    <dgm:cxn modelId="{A583C821-DFE1-466A-B23B-8B86C9E877C3}" type="presParOf" srcId="{7C85FC3A-F81C-43E9-BBB1-049DD9AB5C9B}" destId="{A1B51759-6FCF-4CCC-B34B-969A65630A00}" srcOrd="1" destOrd="0" presId="urn:microsoft.com/office/officeart/2005/8/layout/chevron2"/>
    <dgm:cxn modelId="{66A6425F-949D-461A-B896-B29B802C3721}" type="presParOf" srcId="{7C85FC3A-F81C-43E9-BBB1-049DD9AB5C9B}" destId="{B6762D18-D69E-47B8-B0D1-6B8E961C1D57}" srcOrd="2" destOrd="0" presId="urn:microsoft.com/office/officeart/2005/8/layout/chevron2"/>
    <dgm:cxn modelId="{0F9C4135-0DDB-45EB-8ABC-39BD3E9EA0F5}" type="presParOf" srcId="{B6762D18-D69E-47B8-B0D1-6B8E961C1D57}" destId="{1A4407A4-BE83-4543-9F4E-404DBAA35526}" srcOrd="0" destOrd="0" presId="urn:microsoft.com/office/officeart/2005/8/layout/chevron2"/>
    <dgm:cxn modelId="{0794B8BB-4458-4030-987F-AA4D961A53A3}" type="presParOf" srcId="{B6762D18-D69E-47B8-B0D1-6B8E961C1D57}" destId="{022E2896-08E0-48F1-9D95-683CA1DCB358}" srcOrd="1" destOrd="0" presId="urn:microsoft.com/office/officeart/2005/8/layout/chevron2"/>
    <dgm:cxn modelId="{600FB03C-DA9C-4DEF-9539-1305F53D8275}" type="presParOf" srcId="{7C85FC3A-F81C-43E9-BBB1-049DD9AB5C9B}" destId="{2EA8BA12-E341-413A-B693-37C53CD4AC37}" srcOrd="3" destOrd="0" presId="urn:microsoft.com/office/officeart/2005/8/layout/chevron2"/>
    <dgm:cxn modelId="{4C7BD7B4-CD9D-4097-A542-5E6CDFF7CA05}" type="presParOf" srcId="{7C85FC3A-F81C-43E9-BBB1-049DD9AB5C9B}" destId="{BD97681F-E27F-40C0-AA6B-0F17EE47E7A3}" srcOrd="4" destOrd="0" presId="urn:microsoft.com/office/officeart/2005/8/layout/chevron2"/>
    <dgm:cxn modelId="{62663666-9A4D-4848-8048-0D0278BEEA7B}" type="presParOf" srcId="{BD97681F-E27F-40C0-AA6B-0F17EE47E7A3}" destId="{AD6B40AF-D267-4EB1-ABB0-BE6B82B47DBD}" srcOrd="0" destOrd="0" presId="urn:microsoft.com/office/officeart/2005/8/layout/chevron2"/>
    <dgm:cxn modelId="{14273536-7AB5-4237-8144-7E84DE828CF0}" type="presParOf" srcId="{BD97681F-E27F-40C0-AA6B-0F17EE47E7A3}" destId="{21243B98-494F-4544-B38E-613B4D832338}" srcOrd="1" destOrd="0" presId="urn:microsoft.com/office/officeart/2005/8/layout/chevron2"/>
    <dgm:cxn modelId="{748DA670-96F2-4628-9305-34277CE08167}" type="presParOf" srcId="{7C85FC3A-F81C-43E9-BBB1-049DD9AB5C9B}" destId="{A13356DE-372A-44AF-A210-C775AC428103}" srcOrd="5" destOrd="0" presId="urn:microsoft.com/office/officeart/2005/8/layout/chevron2"/>
    <dgm:cxn modelId="{93899C2E-E43C-49B6-BA87-F6C08749CB19}" type="presParOf" srcId="{7C85FC3A-F81C-43E9-BBB1-049DD9AB5C9B}" destId="{5C6A9150-936E-4CDD-AA8F-A740748AACC7}" srcOrd="6" destOrd="0" presId="urn:microsoft.com/office/officeart/2005/8/layout/chevron2"/>
    <dgm:cxn modelId="{2119C9F1-55EB-403D-9976-82FD1F884268}" type="presParOf" srcId="{5C6A9150-936E-4CDD-AA8F-A740748AACC7}" destId="{6765CF05-74C6-494E-BB66-AE318A9F73A2}" srcOrd="0" destOrd="0" presId="urn:microsoft.com/office/officeart/2005/8/layout/chevron2"/>
    <dgm:cxn modelId="{6ECB0CC1-61DB-45B2-B572-2BF839E21334}" type="presParOf" srcId="{5C6A9150-936E-4CDD-AA8F-A740748AACC7}" destId="{D4298F64-5C74-4096-9F26-93A914CE260D}" srcOrd="1" destOrd="0" presId="urn:microsoft.com/office/officeart/2005/8/layout/chevron2"/>
    <dgm:cxn modelId="{9E851CFB-4BE4-4249-86D5-2689E41BE312}" type="presParOf" srcId="{7C85FC3A-F81C-43E9-BBB1-049DD9AB5C9B}" destId="{F5092257-C6AE-479A-858A-08FE31D3D6DF}" srcOrd="7" destOrd="0" presId="urn:microsoft.com/office/officeart/2005/8/layout/chevron2"/>
    <dgm:cxn modelId="{F412E5BC-0577-4F41-B363-CA9B7125F24E}" type="presParOf" srcId="{7C85FC3A-F81C-43E9-BBB1-049DD9AB5C9B}" destId="{BE3B41A4-A1D4-47BD-895B-29F810CE5AA4}" srcOrd="8" destOrd="0" presId="urn:microsoft.com/office/officeart/2005/8/layout/chevron2"/>
    <dgm:cxn modelId="{203F8AD0-F374-45D7-A4EA-6A205F6F0726}" type="presParOf" srcId="{BE3B41A4-A1D4-47BD-895B-29F810CE5AA4}" destId="{07A180ED-D090-4359-AA63-C147D5886711}" srcOrd="0" destOrd="0" presId="urn:microsoft.com/office/officeart/2005/8/layout/chevron2"/>
    <dgm:cxn modelId="{43544476-DD8A-4590-AB37-6CD7490A2338}" type="presParOf" srcId="{BE3B41A4-A1D4-47BD-895B-29F810CE5AA4}" destId="{6C01BA42-7FCE-43DA-8678-B7DF99AF1C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0F6E-3F4D-4FDC-8647-39754F940DFF}">
      <dsp:nvSpPr>
        <dsp:cNvPr id="0" name=""/>
        <dsp:cNvSpPr/>
      </dsp:nvSpPr>
      <dsp:spPr>
        <a:xfrm rot="5400000">
          <a:off x="-130110" y="131320"/>
          <a:ext cx="867400" cy="60718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01</a:t>
          </a:r>
        </a:p>
      </dsp:txBody>
      <dsp:txXfrm rot="-5400000">
        <a:off x="0" y="304800"/>
        <a:ext cx="607180" cy="260220"/>
      </dsp:txXfrm>
    </dsp:sp>
    <dsp:sp modelId="{E34A9799-BC0F-40A2-98E5-5BA7F03612BF}">
      <dsp:nvSpPr>
        <dsp:cNvPr id="0" name=""/>
        <dsp:cNvSpPr/>
      </dsp:nvSpPr>
      <dsp:spPr>
        <a:xfrm rot="5400000">
          <a:off x="5455570" y="-4847179"/>
          <a:ext cx="563810" cy="102605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spc="-5" dirty="0">
              <a:latin typeface="Arial"/>
              <a:cs typeface="Arial"/>
            </a:rPr>
            <a:t>Make </a:t>
          </a:r>
          <a:r>
            <a:rPr lang="en-GB" sz="1700" kern="1200" dirty="0">
              <a:latin typeface="Arial"/>
              <a:cs typeface="Arial"/>
            </a:rPr>
            <a:t>sure </a:t>
          </a:r>
          <a:r>
            <a:rPr lang="en-GB" sz="1700" kern="1200" spc="-5" dirty="0">
              <a:latin typeface="Arial"/>
              <a:cs typeface="Arial"/>
            </a:rPr>
            <a:t>you </a:t>
          </a:r>
          <a:r>
            <a:rPr lang="en-GB" sz="1700" kern="1200" dirty="0">
              <a:latin typeface="Arial"/>
              <a:cs typeface="Arial"/>
            </a:rPr>
            <a:t>know </a:t>
          </a:r>
          <a:r>
            <a:rPr lang="en-GB" sz="1700" kern="1200" spc="-5" dirty="0">
              <a:latin typeface="Arial"/>
              <a:cs typeface="Arial"/>
            </a:rPr>
            <a:t>your </a:t>
          </a:r>
          <a:r>
            <a:rPr lang="en-GB" sz="1700" kern="1200" dirty="0">
              <a:latin typeface="Arial"/>
              <a:cs typeface="Arial"/>
            </a:rPr>
            <a:t>login details and </a:t>
          </a:r>
          <a:r>
            <a:rPr lang="en-GB" sz="1700" kern="1200" spc="-5" dirty="0">
              <a:latin typeface="Arial"/>
              <a:cs typeface="Arial"/>
            </a:rPr>
            <a:t>password </a:t>
          </a:r>
          <a:r>
            <a:rPr lang="en-GB" sz="1700" kern="1200" dirty="0">
              <a:latin typeface="Arial"/>
              <a:cs typeface="Arial"/>
            </a:rPr>
            <a:t>for the Premier </a:t>
          </a:r>
          <a:r>
            <a:rPr lang="en-GB" sz="1700" kern="1200" spc="-37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Partnership</a:t>
          </a:r>
          <a:r>
            <a:rPr lang="en-GB" sz="1700" kern="1200" spc="-35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website</a:t>
          </a:r>
          <a:endParaRPr lang="en-GB" sz="1700" kern="1200" dirty="0"/>
        </a:p>
      </dsp:txBody>
      <dsp:txXfrm rot="-5400000">
        <a:off x="607181" y="28733"/>
        <a:ext cx="10233067" cy="508764"/>
      </dsp:txXfrm>
    </dsp:sp>
    <dsp:sp modelId="{1A4407A4-BE83-4543-9F4E-404DBAA35526}">
      <dsp:nvSpPr>
        <dsp:cNvPr id="0" name=""/>
        <dsp:cNvSpPr/>
      </dsp:nvSpPr>
      <dsp:spPr>
        <a:xfrm rot="5400000">
          <a:off x="-130110" y="878271"/>
          <a:ext cx="867400" cy="60718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02</a:t>
          </a:r>
        </a:p>
      </dsp:txBody>
      <dsp:txXfrm rot="-5400000">
        <a:off x="0" y="1051751"/>
        <a:ext cx="607180" cy="260220"/>
      </dsp:txXfrm>
    </dsp:sp>
    <dsp:sp modelId="{022E2896-08E0-48F1-9D95-683CA1DCB358}">
      <dsp:nvSpPr>
        <dsp:cNvPr id="0" name=""/>
        <dsp:cNvSpPr/>
      </dsp:nvSpPr>
      <dsp:spPr>
        <a:xfrm rot="5400000">
          <a:off x="5455570" y="-4100228"/>
          <a:ext cx="563810" cy="102605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spc="-5" dirty="0">
              <a:latin typeface="Arial"/>
              <a:cs typeface="Arial"/>
            </a:rPr>
            <a:t>Make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a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note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of</a:t>
          </a:r>
          <a:r>
            <a:rPr lang="en-GB" sz="1700" kern="1200" spc="-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the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room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number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where</a:t>
          </a:r>
          <a:r>
            <a:rPr lang="en-GB" sz="1700" kern="120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you</a:t>
          </a:r>
          <a:r>
            <a:rPr lang="en-GB" sz="1700" kern="1200" dirty="0">
              <a:latin typeface="Arial"/>
              <a:cs typeface="Arial"/>
            </a:rPr>
            <a:t> are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sitting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the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assessment</a:t>
          </a:r>
          <a:endParaRPr lang="en-GB" sz="1700" kern="1200" dirty="0"/>
        </a:p>
      </dsp:txBody>
      <dsp:txXfrm rot="-5400000">
        <a:off x="607181" y="775684"/>
        <a:ext cx="10233067" cy="508764"/>
      </dsp:txXfrm>
    </dsp:sp>
    <dsp:sp modelId="{AD6B40AF-D267-4EB1-ABB0-BE6B82B47DBD}">
      <dsp:nvSpPr>
        <dsp:cNvPr id="0" name=""/>
        <dsp:cNvSpPr/>
      </dsp:nvSpPr>
      <dsp:spPr>
        <a:xfrm rot="5400000">
          <a:off x="-130110" y="1625222"/>
          <a:ext cx="867400" cy="60718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03</a:t>
          </a:r>
        </a:p>
      </dsp:txBody>
      <dsp:txXfrm rot="-5400000">
        <a:off x="0" y="1798702"/>
        <a:ext cx="607180" cy="260220"/>
      </dsp:txXfrm>
    </dsp:sp>
    <dsp:sp modelId="{21243B98-494F-4544-B38E-613B4D832338}">
      <dsp:nvSpPr>
        <dsp:cNvPr id="0" name=""/>
        <dsp:cNvSpPr/>
      </dsp:nvSpPr>
      <dsp:spPr>
        <a:xfrm rot="5400000">
          <a:off x="5455570" y="-3353277"/>
          <a:ext cx="563810" cy="102605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spc="-5" dirty="0">
              <a:latin typeface="Arial"/>
              <a:cs typeface="Arial"/>
            </a:rPr>
            <a:t>Arrive</a:t>
          </a:r>
          <a:r>
            <a:rPr lang="en-GB" sz="1700" kern="1200" spc="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at</a:t>
          </a:r>
          <a:r>
            <a:rPr lang="en-GB" sz="1700" kern="1200" spc="-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least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15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minutes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before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the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start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of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your</a:t>
          </a:r>
          <a:r>
            <a:rPr lang="en-GB" sz="1700" kern="1200" spc="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test,</a:t>
          </a:r>
          <a:r>
            <a:rPr lang="en-GB" sz="1700" kern="1200" spc="-3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so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you</a:t>
          </a:r>
          <a:r>
            <a:rPr lang="en-GB" sz="1700" kern="1200" spc="1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can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grab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a </a:t>
          </a:r>
          <a:r>
            <a:rPr lang="en-GB" sz="1700" kern="1200" spc="-37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drink of </a:t>
          </a:r>
          <a:r>
            <a:rPr lang="en-GB" sz="1700" kern="1200" spc="-15" dirty="0">
              <a:latin typeface="Arial"/>
              <a:cs typeface="Arial"/>
            </a:rPr>
            <a:t>water, </a:t>
          </a:r>
          <a:r>
            <a:rPr lang="en-GB" sz="1700" kern="1200" dirty="0">
              <a:latin typeface="Arial"/>
              <a:cs typeface="Arial"/>
            </a:rPr>
            <a:t>set up </a:t>
          </a:r>
          <a:r>
            <a:rPr lang="en-GB" sz="1700" kern="1200" spc="-5" dirty="0">
              <a:latin typeface="Arial"/>
              <a:cs typeface="Arial"/>
            </a:rPr>
            <a:t>your </a:t>
          </a:r>
          <a:r>
            <a:rPr lang="en-GB" sz="1700" kern="1200" dirty="0">
              <a:latin typeface="Arial"/>
              <a:cs typeface="Arial"/>
            </a:rPr>
            <a:t>computer and listen to the </a:t>
          </a:r>
          <a:r>
            <a:rPr lang="en-GB" sz="1700" kern="1200" spc="-5" dirty="0">
              <a:latin typeface="Arial"/>
              <a:cs typeface="Arial"/>
            </a:rPr>
            <a:t>invigilators </a:t>
          </a:r>
          <a:r>
            <a:rPr lang="en-GB" sz="1700" kern="1200" dirty="0">
              <a:latin typeface="Arial"/>
              <a:cs typeface="Arial"/>
            </a:rPr>
            <a:t> guidance</a:t>
          </a:r>
          <a:endParaRPr lang="en-GB" sz="1700" kern="1200" dirty="0"/>
        </a:p>
      </dsp:txBody>
      <dsp:txXfrm rot="-5400000">
        <a:off x="607181" y="1522635"/>
        <a:ext cx="10233067" cy="508764"/>
      </dsp:txXfrm>
    </dsp:sp>
    <dsp:sp modelId="{6765CF05-74C6-494E-BB66-AE318A9F73A2}">
      <dsp:nvSpPr>
        <dsp:cNvPr id="0" name=""/>
        <dsp:cNvSpPr/>
      </dsp:nvSpPr>
      <dsp:spPr>
        <a:xfrm rot="5400000">
          <a:off x="-130110" y="2372173"/>
          <a:ext cx="867400" cy="60718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04</a:t>
          </a:r>
        </a:p>
      </dsp:txBody>
      <dsp:txXfrm rot="-5400000">
        <a:off x="0" y="2545653"/>
        <a:ext cx="607180" cy="260220"/>
      </dsp:txXfrm>
    </dsp:sp>
    <dsp:sp modelId="{D4298F64-5C74-4096-9F26-93A914CE260D}">
      <dsp:nvSpPr>
        <dsp:cNvPr id="0" name=""/>
        <dsp:cNvSpPr/>
      </dsp:nvSpPr>
      <dsp:spPr>
        <a:xfrm rot="5400000">
          <a:off x="5455570" y="-2606326"/>
          <a:ext cx="563810" cy="102605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spc="-5" dirty="0">
              <a:latin typeface="Arial"/>
              <a:cs typeface="Arial"/>
            </a:rPr>
            <a:t>Don’t </a:t>
          </a:r>
          <a:r>
            <a:rPr lang="en-GB" sz="1700" kern="1200" dirty="0">
              <a:latin typeface="Arial"/>
              <a:cs typeface="Arial"/>
            </a:rPr>
            <a:t>take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any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notes</a:t>
          </a:r>
          <a:r>
            <a:rPr lang="en-GB" sz="1700" kern="1200" spc="-15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or</a:t>
          </a:r>
          <a:r>
            <a:rPr lang="en-GB" sz="1700" kern="1200" spc="-10" dirty="0">
              <a:latin typeface="Arial"/>
              <a:cs typeface="Arial"/>
            </a:rPr>
            <a:t> your</a:t>
          </a:r>
          <a:r>
            <a:rPr lang="en-GB" sz="1700" kern="1200" spc="5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mobile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phone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in </a:t>
          </a:r>
          <a:r>
            <a:rPr lang="en-GB" sz="1700" kern="1200" dirty="0">
              <a:latin typeface="Arial"/>
              <a:cs typeface="Arial"/>
            </a:rPr>
            <a:t>the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room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with</a:t>
          </a:r>
          <a:r>
            <a:rPr lang="en-GB" sz="1700" kern="1200" spc="10" dirty="0">
              <a:latin typeface="Arial"/>
              <a:cs typeface="Arial"/>
            </a:rPr>
            <a:t> </a:t>
          </a:r>
          <a:r>
            <a:rPr lang="en-GB" sz="1700" kern="1200" spc="-10" dirty="0">
              <a:latin typeface="Arial"/>
              <a:cs typeface="Arial"/>
            </a:rPr>
            <a:t>you</a:t>
          </a:r>
          <a:endParaRPr lang="en-GB" sz="1700" kern="1200" dirty="0"/>
        </a:p>
      </dsp:txBody>
      <dsp:txXfrm rot="-5400000">
        <a:off x="607181" y="2269586"/>
        <a:ext cx="10233067" cy="508764"/>
      </dsp:txXfrm>
    </dsp:sp>
    <dsp:sp modelId="{07A180ED-D090-4359-AA63-C147D5886711}">
      <dsp:nvSpPr>
        <dsp:cNvPr id="0" name=""/>
        <dsp:cNvSpPr/>
      </dsp:nvSpPr>
      <dsp:spPr>
        <a:xfrm rot="5400000">
          <a:off x="-130110" y="3119124"/>
          <a:ext cx="867400" cy="60718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05</a:t>
          </a:r>
        </a:p>
      </dsp:txBody>
      <dsp:txXfrm rot="-5400000">
        <a:off x="0" y="3292604"/>
        <a:ext cx="607180" cy="260220"/>
      </dsp:txXfrm>
    </dsp:sp>
    <dsp:sp modelId="{6C01BA42-7FCE-43DA-8678-B7DF99AF1C1B}">
      <dsp:nvSpPr>
        <dsp:cNvPr id="0" name=""/>
        <dsp:cNvSpPr/>
      </dsp:nvSpPr>
      <dsp:spPr>
        <a:xfrm rot="5400000">
          <a:off x="5455570" y="-1859375"/>
          <a:ext cx="563810" cy="1026059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spc="-5" dirty="0">
              <a:latin typeface="Arial"/>
              <a:cs typeface="Arial"/>
            </a:rPr>
            <a:t>Remember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to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take</a:t>
          </a:r>
          <a:r>
            <a:rPr lang="en-GB" sz="1700" kern="1200" spc="-2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your</a:t>
          </a:r>
          <a:r>
            <a:rPr lang="en-GB" sz="1700" kern="1200" dirty="0">
              <a:latin typeface="Arial"/>
              <a:cs typeface="Arial"/>
            </a:rPr>
            <a:t> laptop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charger</a:t>
          </a:r>
          <a:r>
            <a:rPr lang="en-GB" sz="1700" kern="1200" spc="-30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if</a:t>
          </a:r>
          <a:r>
            <a:rPr lang="en-GB" sz="1700" kern="1200" spc="-5" dirty="0">
              <a:latin typeface="Arial"/>
              <a:cs typeface="Arial"/>
            </a:rPr>
            <a:t> </a:t>
          </a:r>
          <a:r>
            <a:rPr lang="en-GB" sz="1700" kern="1200" dirty="0">
              <a:latin typeface="Arial"/>
              <a:cs typeface="Arial"/>
            </a:rPr>
            <a:t>using</a:t>
          </a:r>
          <a:r>
            <a:rPr lang="en-GB" sz="1700" kern="1200" spc="-1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your</a:t>
          </a:r>
          <a:r>
            <a:rPr lang="en-GB" sz="1700" kern="1200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own</a:t>
          </a:r>
          <a:r>
            <a:rPr lang="en-GB" sz="1700" kern="1200" spc="5" dirty="0">
              <a:latin typeface="Arial"/>
              <a:cs typeface="Arial"/>
            </a:rPr>
            <a:t> </a:t>
          </a:r>
          <a:r>
            <a:rPr lang="en-GB" sz="1700" kern="1200" spc="-5" dirty="0">
              <a:latin typeface="Arial"/>
              <a:cs typeface="Arial"/>
            </a:rPr>
            <a:t>device</a:t>
          </a:r>
          <a:r>
            <a:rPr lang="en-GB" sz="1700" kern="1200" dirty="0"/>
            <a:t>06</a:t>
          </a:r>
        </a:p>
      </dsp:txBody>
      <dsp:txXfrm rot="-5400000">
        <a:off x="607181" y="3016537"/>
        <a:ext cx="10233067" cy="50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2528FF-1E69-4F73-8F4A-F43751E321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1CA94-90A3-44E2-BE07-14A625061C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69C71-0C9D-44F4-8D7B-BEFEE789CEB2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85388-FEFC-4396-9A74-395EF3BEB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C17D0-C44F-4D2B-9E90-79068B7780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3DC16-ADC7-4654-8DCD-E58D8F2212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7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F1FA-9740-434D-AFDB-6708813DD165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E068C-490B-461E-AC8C-B1A601054E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63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E068C-490B-461E-AC8C-B1A601054E0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7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6624" y="680720"/>
            <a:ext cx="931875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B9D2-E40D-4C18-8980-3BD2857EDEAC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C38689F-EB4E-4374-8CBE-0E84AA6A4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3405" cy="6582409"/>
          </a:xfrm>
          <a:custGeom>
            <a:avLst/>
            <a:gdLst/>
            <a:ahLst/>
            <a:cxnLst/>
            <a:rect l="l" t="t" r="r" b="b"/>
            <a:pathLst>
              <a:path w="573405" h="6582409">
                <a:moveTo>
                  <a:pt x="0" y="6582156"/>
                </a:moveTo>
                <a:lnTo>
                  <a:pt x="573024" y="6582156"/>
                </a:lnTo>
                <a:lnTo>
                  <a:pt x="573024" y="0"/>
                </a:lnTo>
                <a:lnTo>
                  <a:pt x="0" y="0"/>
                </a:lnTo>
                <a:lnTo>
                  <a:pt x="0" y="6582156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EF57CE0-1759-463A-B473-87D4DB88B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D785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2147-C7B2-4011-A499-B56F85B1E67C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14A9-C6E4-4D5E-BB8F-228A25EF8D1A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B8E6E-67CF-478F-A7D3-D2B8F2821945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54AD-40BA-4A3F-AD34-48F44F7AAE73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5FA1726-33C4-4E47-BAB2-781C0C989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3405" cy="6582409"/>
          </a:xfrm>
          <a:custGeom>
            <a:avLst/>
            <a:gdLst/>
            <a:ahLst/>
            <a:cxnLst/>
            <a:rect l="l" t="t" r="r" b="b"/>
            <a:pathLst>
              <a:path w="573405" h="6582409">
                <a:moveTo>
                  <a:pt x="0" y="6582156"/>
                </a:moveTo>
                <a:lnTo>
                  <a:pt x="573024" y="6582156"/>
                </a:lnTo>
                <a:lnTo>
                  <a:pt x="573024" y="0"/>
                </a:lnTo>
                <a:lnTo>
                  <a:pt x="0" y="0"/>
                </a:lnTo>
                <a:lnTo>
                  <a:pt x="0" y="6582156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E0A5D6AE-CF5D-479B-8542-85F4D49E8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507" y="214985"/>
            <a:ext cx="965098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9571" y="1880107"/>
            <a:ext cx="9912857" cy="261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D785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04865" y="6465214"/>
            <a:ext cx="1381125" cy="35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AFC9-B7CF-4C59-ABDC-87EC32C96A80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693D252A-5C58-4C38-BE50-842BB2244A65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quals@premier-partnership.co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quals@premier-partnership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49.xml"/><Relationship Id="rId5" Type="http://schemas.openxmlformats.org/officeDocument/2006/relationships/slide" Target="slide11.xml"/><Relationship Id="rId10" Type="http://schemas.openxmlformats.org/officeDocument/2006/relationships/slide" Target="slide47.xml"/><Relationship Id="rId4" Type="http://schemas.openxmlformats.org/officeDocument/2006/relationships/slide" Target="slide8.xml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quals@premier-partnership.co.u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quals@premier-partnership.co.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leeds.ac.uk/skills-referencing#activate-harvard_style" TargetMode="External"/><Relationship Id="rId2" Type="http://schemas.openxmlformats.org/officeDocument/2006/relationships/hyperlink" Target="https://libweb.anglia.ac.uk/referencing/harvar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leeds.ac.uk/skills-academic-integr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earningandaccreditationteam.centralodp@hmrc.gov.uk" TargetMode="External"/><Relationship Id="rId4" Type="http://schemas.openxmlformats.org/officeDocument/2006/relationships/hyperlink" Target="https://library.leeds.ac.uk/tutorials/activities/plagiarism/recognising-plagiaris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ap.premier-partnership.co.uk/moodle/logi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quals@premier-partnership.co.uk" TargetMode="External"/><Relationship Id="rId2" Type="http://schemas.openxmlformats.org/officeDocument/2006/relationships/hyperlink" Target="mailto:4968875@internal.hmrc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p.civilservice.gov.uk/" TargetMode="External"/><Relationship Id="rId7" Type="http://schemas.openxmlformats.org/officeDocument/2006/relationships/hyperlink" Target="https://cap.premier-partnership.co.uk/moodle/login/index.php" TargetMode="External"/><Relationship Id="rId2" Type="http://schemas.openxmlformats.org/officeDocument/2006/relationships/hyperlink" Target="https://cap.premier-partnership.co.uk/moodle/course/view.php?id=17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p.civilservice.gov.uk/development/qualifications-home/qualification-buddy-scheme/" TargetMode="External"/><Relationship Id="rId5" Type="http://schemas.openxmlformats.org/officeDocument/2006/relationships/hyperlink" Target="https://www.odp.civilservice.gov.uk/development/learning/your-learning-map/" TargetMode="External"/><Relationship Id="rId4" Type="http://schemas.openxmlformats.org/officeDocument/2006/relationships/hyperlink" Target="https://www.gov.uk/guidance/qualifications-lear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2809"/>
            <a:ext cx="476821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ODP</a:t>
            </a:r>
            <a:r>
              <a:rPr sz="4400" b="1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Qualification </a:t>
            </a:r>
            <a:r>
              <a:rPr sz="4400" b="1" spc="-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Support</a:t>
            </a:r>
            <a:r>
              <a:rPr sz="44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Guide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9044" y="3330473"/>
            <a:ext cx="3740150" cy="2058035"/>
          </a:xfrm>
          <a:custGeom>
            <a:avLst/>
            <a:gdLst/>
            <a:ahLst/>
            <a:cxnLst/>
            <a:rect l="l" t="t" r="r" b="b"/>
            <a:pathLst>
              <a:path w="3740150" h="2058035">
                <a:moveTo>
                  <a:pt x="3070618" y="1084973"/>
                </a:moveTo>
                <a:lnTo>
                  <a:pt x="1869821" y="1509534"/>
                </a:lnTo>
                <a:lnTo>
                  <a:pt x="669010" y="1084973"/>
                </a:lnTo>
                <a:lnTo>
                  <a:pt x="670902" y="1611122"/>
                </a:lnTo>
                <a:lnTo>
                  <a:pt x="685774" y="1659661"/>
                </a:lnTo>
                <a:lnTo>
                  <a:pt x="714730" y="1707515"/>
                </a:lnTo>
                <a:lnTo>
                  <a:pt x="756983" y="1754212"/>
                </a:lnTo>
                <a:lnTo>
                  <a:pt x="843534" y="1821053"/>
                </a:lnTo>
                <a:lnTo>
                  <a:pt x="955484" y="1882673"/>
                </a:lnTo>
                <a:lnTo>
                  <a:pt x="1090129" y="1937512"/>
                </a:lnTo>
                <a:lnTo>
                  <a:pt x="1300276" y="1997354"/>
                </a:lnTo>
                <a:lnTo>
                  <a:pt x="1539557" y="2038629"/>
                </a:lnTo>
                <a:lnTo>
                  <a:pt x="1734261" y="2055164"/>
                </a:lnTo>
                <a:lnTo>
                  <a:pt x="1938108" y="2057628"/>
                </a:lnTo>
                <a:lnTo>
                  <a:pt x="2200084" y="2038629"/>
                </a:lnTo>
                <a:lnTo>
                  <a:pt x="2439352" y="1997354"/>
                </a:lnTo>
                <a:lnTo>
                  <a:pt x="2649499" y="1937512"/>
                </a:lnTo>
                <a:lnTo>
                  <a:pt x="2784144" y="1882673"/>
                </a:lnTo>
                <a:lnTo>
                  <a:pt x="2896095" y="1821053"/>
                </a:lnTo>
                <a:lnTo>
                  <a:pt x="2982645" y="1754212"/>
                </a:lnTo>
                <a:lnTo>
                  <a:pt x="3024898" y="1707515"/>
                </a:lnTo>
                <a:lnTo>
                  <a:pt x="3053854" y="1659661"/>
                </a:lnTo>
                <a:lnTo>
                  <a:pt x="3068726" y="1611122"/>
                </a:lnTo>
                <a:lnTo>
                  <a:pt x="3070618" y="1084973"/>
                </a:lnTo>
                <a:close/>
              </a:path>
              <a:path w="3740150" h="2058035">
                <a:moveTo>
                  <a:pt x="3739642" y="668997"/>
                </a:moveTo>
                <a:lnTo>
                  <a:pt x="1869821" y="0"/>
                </a:lnTo>
                <a:lnTo>
                  <a:pt x="0" y="668997"/>
                </a:lnTo>
                <a:lnTo>
                  <a:pt x="240157" y="754773"/>
                </a:lnTo>
                <a:lnTo>
                  <a:pt x="240157" y="1543837"/>
                </a:lnTo>
                <a:lnTo>
                  <a:pt x="246926" y="1577149"/>
                </a:lnTo>
                <a:lnTo>
                  <a:pt x="265353" y="1604416"/>
                </a:lnTo>
                <a:lnTo>
                  <a:pt x="292620" y="1622844"/>
                </a:lnTo>
                <a:lnTo>
                  <a:pt x="325932" y="1629613"/>
                </a:lnTo>
                <a:lnTo>
                  <a:pt x="359232" y="1622844"/>
                </a:lnTo>
                <a:lnTo>
                  <a:pt x="386499" y="1604416"/>
                </a:lnTo>
                <a:lnTo>
                  <a:pt x="404926" y="1577149"/>
                </a:lnTo>
                <a:lnTo>
                  <a:pt x="411695" y="1543837"/>
                </a:lnTo>
                <a:lnTo>
                  <a:pt x="411695" y="814806"/>
                </a:lnTo>
                <a:lnTo>
                  <a:pt x="1869821" y="1325130"/>
                </a:lnTo>
                <a:lnTo>
                  <a:pt x="3739642" y="668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8363" y="132265"/>
            <a:ext cx="4642605" cy="42945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5404865" y="6465214"/>
            <a:ext cx="13811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9189D-1902-42D6-A7AC-24817C202D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973" y="559562"/>
            <a:ext cx="3877945" cy="455930"/>
          </a:xfrm>
          <a:prstGeom prst="rect">
            <a:avLst/>
          </a:prstGeom>
          <a:solidFill>
            <a:srgbClr val="2F94B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287" y="417082"/>
            <a:ext cx="829729" cy="767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7973" y="1049421"/>
            <a:ext cx="927732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71F6F"/>
                </a:solidFill>
                <a:latin typeface="Arial"/>
                <a:cs typeface="Arial"/>
              </a:rPr>
              <a:t>What</a:t>
            </a:r>
            <a:r>
              <a:rPr sz="1800" b="1" spc="-35" dirty="0">
                <a:solidFill>
                  <a:srgbClr val="D71F6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D71F6F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D71F6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71F6F"/>
                </a:solidFill>
                <a:latin typeface="Arial"/>
                <a:cs typeface="Arial"/>
              </a:rPr>
              <a:t>expect:</a:t>
            </a:r>
            <a:endParaRPr sz="1800" dirty="0">
              <a:latin typeface="Arial"/>
              <a:cs typeface="Arial"/>
            </a:endParaRPr>
          </a:p>
          <a:p>
            <a:pPr marL="299085" marR="15430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pc="-60" dirty="0">
                <a:latin typeface="Arial"/>
                <a:cs typeface="Arial"/>
              </a:rPr>
              <a:t>You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short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answer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each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unit,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which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carried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out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online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under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exam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conditions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(either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classroom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style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remote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invigilation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 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usually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with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line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manager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acting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invigilator)</a:t>
            </a:r>
            <a:r>
              <a:rPr lang="en-GB" spc="-5" dirty="0">
                <a:latin typeface="Arial"/>
                <a:cs typeface="Arial"/>
              </a:rPr>
              <a:t>. Note that remote invigilation is available for Level 3 and 4 examinations.</a:t>
            </a: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There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more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than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version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test,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which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generated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 </a:t>
            </a:r>
            <a:r>
              <a:rPr dirty="0">
                <a:latin typeface="Arial"/>
                <a:cs typeface="Arial"/>
              </a:rPr>
              <a:t>the</a:t>
            </a:r>
          </a:p>
          <a:p>
            <a:pPr marL="299085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day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of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test</a:t>
            </a:r>
            <a:endParaRPr dirty="0">
              <a:latin typeface="Arial"/>
              <a:cs typeface="Arial"/>
            </a:endParaRPr>
          </a:p>
          <a:p>
            <a:pPr marL="299085" marR="1701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/>
                <a:cs typeface="Arial"/>
              </a:rPr>
              <a:t>The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invigilator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receive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password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enable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access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on-line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day</a:t>
            </a:r>
            <a:r>
              <a:rPr dirty="0">
                <a:latin typeface="Arial"/>
                <a:cs typeface="Arial"/>
              </a:rPr>
              <a:t> of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assessment</a:t>
            </a:r>
            <a:endParaRPr dirty="0">
              <a:latin typeface="Arial"/>
              <a:cs typeface="Arial"/>
            </a:endParaRPr>
          </a:p>
          <a:p>
            <a:pPr marL="299085" marR="177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/>
                <a:cs typeface="Arial"/>
              </a:rPr>
              <a:t>Once</a:t>
            </a:r>
            <a:r>
              <a:rPr spc="-10" dirty="0">
                <a:latin typeface="Arial"/>
                <a:cs typeface="Arial"/>
              </a:rPr>
              <a:t> you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enter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password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system,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begin.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top 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corner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screen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clock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appear,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which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lets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know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how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much </a:t>
            </a:r>
            <a:r>
              <a:rPr dirty="0">
                <a:latin typeface="Arial"/>
                <a:cs typeface="Arial"/>
              </a:rPr>
              <a:t>time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you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have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left</a:t>
            </a:r>
            <a:r>
              <a:rPr dirty="0">
                <a:latin typeface="Arial"/>
                <a:cs typeface="Arial"/>
              </a:rPr>
              <a:t> to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complete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test</a:t>
            </a:r>
            <a:endParaRPr dirty="0">
              <a:latin typeface="Arial"/>
              <a:cs typeface="Arial"/>
            </a:endParaRPr>
          </a:p>
          <a:p>
            <a:pPr marL="299085" marR="1327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When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time</a:t>
            </a:r>
            <a:r>
              <a:rPr spc="-5" dirty="0">
                <a:latin typeface="Arial"/>
                <a:cs typeface="Arial"/>
              </a:rPr>
              <a:t> 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up,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paper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automatically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submitted </a:t>
            </a:r>
            <a:r>
              <a:rPr dirty="0">
                <a:latin typeface="Arial"/>
                <a:cs typeface="Arial"/>
              </a:rPr>
              <a:t>for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marking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longer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able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amend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it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>
                <a:latin typeface="Arial"/>
                <a:cs typeface="Arial"/>
              </a:rPr>
              <a:t>If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complete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test </a:t>
            </a:r>
            <a:r>
              <a:rPr spc="-5" dirty="0">
                <a:latin typeface="Arial"/>
                <a:cs typeface="Arial"/>
              </a:rPr>
              <a:t>before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time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up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able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submit</a:t>
            </a:r>
            <a:r>
              <a:rPr dirty="0">
                <a:latin typeface="Arial"/>
                <a:cs typeface="Arial"/>
              </a:rPr>
              <a:t> it</a:t>
            </a:r>
          </a:p>
          <a:p>
            <a:pPr marL="299085" marR="29654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Marking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</a:t>
            </a:r>
            <a:r>
              <a:rPr spc="-5" dirty="0">
                <a:latin typeface="Arial"/>
                <a:cs typeface="Arial"/>
              </a:rPr>
              <a:t> can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take</a:t>
            </a:r>
            <a:r>
              <a:rPr spc="-5" dirty="0">
                <a:latin typeface="Arial"/>
                <a:cs typeface="Arial"/>
              </a:rPr>
              <a:t> up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6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weeks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result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will</a:t>
            </a:r>
            <a:r>
              <a:rPr spc="50" dirty="0">
                <a:latin typeface="Arial"/>
                <a:cs typeface="Arial"/>
              </a:rPr>
              <a:t> </a:t>
            </a:r>
            <a:r>
              <a:rPr lang="en-GB" spc="50" dirty="0">
                <a:latin typeface="Arial"/>
                <a:cs typeface="Arial"/>
              </a:rPr>
              <a:t>show on the Moodle Platform in the qualification summary box, this will not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sent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</a:t>
            </a:r>
            <a:r>
              <a:rPr spc="-484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you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via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email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from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Premier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Partnership</a:t>
            </a:r>
            <a:endParaRPr dirty="0">
              <a:latin typeface="Arial"/>
              <a:cs typeface="Arial"/>
            </a:endParaRPr>
          </a:p>
          <a:p>
            <a:pPr marL="299085" marR="110489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b="1" spc="-5" dirty="0">
                <a:latin typeface="Arial"/>
                <a:cs typeface="Arial"/>
              </a:rPr>
              <a:t>Important</a:t>
            </a:r>
            <a:r>
              <a:rPr b="1" dirty="0">
                <a:latin typeface="Arial"/>
                <a:cs typeface="Arial"/>
              </a:rPr>
              <a:t> - </a:t>
            </a:r>
            <a:r>
              <a:rPr b="1" spc="-45" dirty="0">
                <a:latin typeface="Arial"/>
                <a:cs typeface="Arial"/>
              </a:rPr>
              <a:t>You </a:t>
            </a:r>
            <a:r>
              <a:rPr b="1" spc="5" dirty="0">
                <a:latin typeface="Arial"/>
                <a:cs typeface="Arial"/>
              </a:rPr>
              <a:t>will </a:t>
            </a:r>
            <a:r>
              <a:rPr b="1" spc="-5" dirty="0">
                <a:latin typeface="Arial"/>
                <a:cs typeface="Arial"/>
              </a:rPr>
              <a:t>need </a:t>
            </a:r>
            <a:r>
              <a:rPr b="1" dirty="0">
                <a:latin typeface="Arial"/>
                <a:cs typeface="Arial"/>
              </a:rPr>
              <a:t>to </a:t>
            </a:r>
            <a:r>
              <a:rPr b="1" spc="-5" dirty="0">
                <a:latin typeface="Arial"/>
                <a:cs typeface="Arial"/>
              </a:rPr>
              <a:t>access </a:t>
            </a:r>
            <a:r>
              <a:rPr b="1" dirty="0">
                <a:latin typeface="Arial"/>
                <a:cs typeface="Arial"/>
              </a:rPr>
              <a:t>the </a:t>
            </a:r>
            <a:r>
              <a:rPr b="1" spc="-5" dirty="0">
                <a:latin typeface="Arial"/>
                <a:cs typeface="Arial"/>
              </a:rPr>
              <a:t>Premier Partnership </a:t>
            </a:r>
            <a:r>
              <a:rPr b="1" dirty="0">
                <a:latin typeface="Arial"/>
                <a:cs typeface="Arial"/>
              </a:rPr>
              <a:t>website to </a:t>
            </a:r>
            <a:r>
              <a:rPr b="1" spc="-4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complete </a:t>
            </a:r>
            <a:r>
              <a:rPr b="1" spc="-5" dirty="0">
                <a:latin typeface="Arial"/>
                <a:cs typeface="Arial"/>
              </a:rPr>
              <a:t>your assessment, please make sure you </a:t>
            </a:r>
            <a:r>
              <a:rPr b="1" spc="-15" dirty="0">
                <a:latin typeface="Arial"/>
                <a:cs typeface="Arial"/>
              </a:rPr>
              <a:t>have </a:t>
            </a:r>
            <a:r>
              <a:rPr b="1" spc="-5" dirty="0">
                <a:latin typeface="Arial"/>
                <a:cs typeface="Arial"/>
              </a:rPr>
              <a:t>a </a:t>
            </a:r>
            <a:r>
              <a:rPr b="1" dirty="0">
                <a:latin typeface="Arial"/>
                <a:cs typeface="Arial"/>
              </a:rPr>
              <a:t>note of </a:t>
            </a:r>
            <a:r>
              <a:rPr b="1" spc="-5" dirty="0">
                <a:latin typeface="Arial"/>
                <a:cs typeface="Arial"/>
              </a:rPr>
              <a:t>your </a:t>
            </a:r>
            <a:r>
              <a:rPr b="1" spc="-4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login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details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818" y="890092"/>
            <a:ext cx="42316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10818" y="1791969"/>
            <a:ext cx="9204325" cy="323614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solidFill>
                  <a:srgbClr val="D71F6F"/>
                </a:solidFill>
                <a:latin typeface="Arial"/>
                <a:cs typeface="Arial"/>
              </a:rPr>
              <a:t>Background:</a:t>
            </a:r>
            <a:r>
              <a:rPr lang="en-GB" sz="1600" b="1" spc="20" dirty="0">
                <a:solidFill>
                  <a:srgbClr val="D71F6F"/>
                </a:solidFill>
                <a:latin typeface="Arial"/>
                <a:cs typeface="Arial"/>
              </a:rPr>
              <a:t> </a:t>
            </a:r>
            <a:r>
              <a:rPr lang="en-GB" sz="1600" spc="20" dirty="0">
                <a:latin typeface="Arial"/>
                <a:cs typeface="Arial"/>
              </a:rPr>
              <a:t>Since the</a:t>
            </a:r>
            <a:r>
              <a:rPr lang="en-GB" sz="1600" spc="-10" dirty="0">
                <a:latin typeface="Arial"/>
                <a:cs typeface="Arial"/>
              </a:rPr>
              <a:t> </a:t>
            </a:r>
            <a:r>
              <a:rPr sz="1600" spc="-5" dirty="0">
                <a:latin typeface="Arial"/>
                <a:cs typeface="Arial"/>
              </a:rPr>
              <a:t>COVID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</a:t>
            </a:r>
            <a:r>
              <a:rPr lang="en-GB" sz="1600" spc="-5" dirty="0">
                <a:latin typeface="Arial"/>
                <a:cs typeface="Arial"/>
              </a:rPr>
              <a:t> pandemic 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colleagues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working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from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home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limiting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ability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</a:t>
            </a:r>
            <a:r>
              <a:rPr lang="en-GB" sz="1600" b="1" spc="-5" dirty="0">
                <a:latin typeface="Arial"/>
                <a:cs typeface="Arial"/>
              </a:rPr>
              <a:t> both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Levels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lang="en-GB" sz="1600" b="1" spc="-5" dirty="0">
                <a:latin typeface="Arial"/>
                <a:cs typeface="Arial"/>
              </a:rPr>
              <a:t>3 and 4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necessary 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source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solution 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enable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remote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take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place.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125095"/>
            <a:r>
              <a:rPr sz="1600" spc="-5" dirty="0">
                <a:latin typeface="Arial"/>
                <a:cs typeface="Arial"/>
              </a:rPr>
              <a:t>Therefore,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attached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checklists 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guidance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produced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support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remote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invigilation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process.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276225"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Both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candidate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must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relevant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guidance 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checklists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before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booking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remote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403225"/>
            <a:r>
              <a:rPr sz="1600" spc="-5" dirty="0">
                <a:latin typeface="Arial"/>
                <a:cs typeface="Arial"/>
              </a:rPr>
              <a:t>It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essential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all 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guidance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followed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exactly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guides 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checklists,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incorrect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administration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regulations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considered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City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&amp;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Guilds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maladministration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lead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remote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becoming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void.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15010" cy="6858000"/>
          </a:xfrm>
          <a:custGeom>
            <a:avLst/>
            <a:gdLst/>
            <a:ahLst/>
            <a:cxnLst/>
            <a:rect l="l" t="t" r="r" b="b"/>
            <a:pathLst>
              <a:path w="715010" h="6858000">
                <a:moveTo>
                  <a:pt x="714756" y="6857998"/>
                </a:moveTo>
                <a:lnTo>
                  <a:pt x="714756" y="0"/>
                </a:lnTo>
                <a:lnTo>
                  <a:pt x="0" y="0"/>
                </a:lnTo>
                <a:lnTo>
                  <a:pt x="0" y="6857998"/>
                </a:lnTo>
                <a:lnTo>
                  <a:pt x="714756" y="6857998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4022" y="133603"/>
            <a:ext cx="9015730" cy="9988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20"/>
              </a:spcBef>
              <a:tabLst>
                <a:tab pos="2741930" algn="l"/>
              </a:tabLst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Check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Lists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-	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completed,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signed</a:t>
            </a:r>
            <a:r>
              <a:rPr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dated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on </a:t>
            </a:r>
            <a:r>
              <a:rPr spc="-7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of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0000"/>
                </a:solidFill>
                <a:latin typeface="Calibri"/>
                <a:cs typeface="Calibri"/>
              </a:rPr>
              <a:t>test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7896" y="6394802"/>
            <a:ext cx="56769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latin typeface="Calibri"/>
                <a:cs typeface="Calibri"/>
              </a:rPr>
              <a:t>V.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1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August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2020</a:t>
            </a:r>
            <a:endParaRPr sz="600" dirty="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11" y="1330476"/>
            <a:ext cx="13808" cy="131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3884" y="1312608"/>
            <a:ext cx="1799589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 dirty="0">
                <a:latin typeface="Calibri"/>
                <a:cs typeface="Calibri"/>
              </a:rPr>
              <a:t>Remote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Invigilation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–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Invigilators</a:t>
            </a:r>
            <a:r>
              <a:rPr sz="800" b="1" spc="-10" dirty="0">
                <a:latin typeface="Calibri"/>
                <a:cs typeface="Calibri"/>
              </a:rPr>
              <a:t> Checklist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7896" y="5913048"/>
            <a:ext cx="63500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latin typeface="Calibri"/>
                <a:cs typeface="Calibri"/>
              </a:rPr>
              <a:t>Invigilators</a:t>
            </a:r>
            <a:r>
              <a:rPr sz="600" b="1" spc="-30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Details</a:t>
            </a:r>
            <a:endParaRPr sz="600" dirty="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80524" y="6091085"/>
          <a:ext cx="3237230" cy="10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65">
                <a:tc>
                  <a:txBody>
                    <a:bodyPr/>
                    <a:lstStyle/>
                    <a:p>
                      <a:pPr marL="3873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Name: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Signature: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Date: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45217"/>
              </p:ext>
            </p:extLst>
          </p:nvPr>
        </p:nvGraphicFramePr>
        <p:xfrm>
          <a:off x="1580524" y="1475999"/>
          <a:ext cx="3353426" cy="4354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5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Task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Check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7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booking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Email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Guide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600" b="1" spc="10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Invigilator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Guidance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Arrange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practice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run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the video technology, so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you’re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ready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685"/>
                        </a:lnSpc>
                        <a:spcBef>
                          <a:spcPts val="3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day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1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8735" marR="62230">
                        <a:lnSpc>
                          <a:spcPct val="10550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Calibri"/>
                          <a:cs typeface="Calibri"/>
                        </a:rPr>
                        <a:t>Secur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ity 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ecks 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Before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85090" indent="-129539">
                        <a:lnSpc>
                          <a:spcPts val="750"/>
                        </a:lnSpc>
                        <a:spcBef>
                          <a:spcPts val="1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Confirm the identity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candidate if not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known to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invigilator,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photo ID, such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Civil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Service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pass,</a:t>
                      </a: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driving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license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passport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4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2.  </a:t>
                      </a:r>
                      <a:r>
                        <a:rPr sz="6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View the candidate’s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room (including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immediate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desk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35890">
                        <a:lnSpc>
                          <a:spcPct val="10560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area and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floor space) to ensure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additional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equipment/devices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available, other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than 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laptop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second device they are using for the assessment to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place.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3.  </a:t>
                      </a:r>
                      <a:r>
                        <a:rPr sz="6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Check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any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wall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charts/notes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have been cleared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from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37465">
                        <a:lnSpc>
                          <a:spcPct val="10550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walls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any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notebooks have been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removed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from the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5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4.  </a:t>
                      </a:r>
                      <a:r>
                        <a:rPr sz="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Ask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the candidate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show their screen,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as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proof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only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ts val="685"/>
                        </a:lnSpc>
                        <a:spcBef>
                          <a:spcPts val="3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screen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system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8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8735" marR="64769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Before starting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indent="-13017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5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The invigilator should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ask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confirm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40640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understand the requirements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test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that they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now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under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exam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conditions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44145" indent="-129539">
                        <a:lnSpc>
                          <a:spcPts val="760"/>
                        </a:lnSpc>
                        <a:spcBef>
                          <a:spcPts val="25"/>
                        </a:spcBef>
                        <a:buAutoNum type="arabicPeriod" startAt="6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Inform the candidate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how much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time they have for the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64135" indent="-129539">
                        <a:lnSpc>
                          <a:spcPts val="760"/>
                        </a:lnSpc>
                        <a:buAutoNum type="arabicPeriod" startAt="6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Re-affirm that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candidate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permitted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leave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 and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person should enter the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during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indent="-13017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8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password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remind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30480">
                        <a:lnSpc>
                          <a:spcPts val="760"/>
                        </a:lnSpc>
                        <a:spcBef>
                          <a:spcPts val="3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relevant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details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name,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number etc.,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form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indent="-130175">
                        <a:lnSpc>
                          <a:spcPts val="685"/>
                        </a:lnSpc>
                        <a:spcBef>
                          <a:spcPts val="10"/>
                        </a:spcBef>
                        <a:buAutoNum type="arabicPeriod" startAt="9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Instruct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start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ready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516">
                <a:tc row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10.</a:t>
                      </a:r>
                      <a:r>
                        <a:rPr sz="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Supervise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candidate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all times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must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ts val="685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carry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out any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tasks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invigilating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5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11.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Note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actions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considered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malpractice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address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ts val="685"/>
                        </a:lnSpc>
                        <a:spcBef>
                          <a:spcPts val="3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issues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candidate if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appropriate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17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38735" marR="182245">
                        <a:lnSpc>
                          <a:spcPct val="1046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After the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Asses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12.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candidate finishes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assessment before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11760">
                        <a:lnSpc>
                          <a:spcPct val="1051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allotted time allowed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wishes to end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assessment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early, ask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them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 show their screen so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 can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see the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paper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has been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submitted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marking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212725" indent="-129539">
                        <a:lnSpc>
                          <a:spcPts val="75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13.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Confirm the next steps such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 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expected marking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times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34290" indent="-129539">
                        <a:lnSpc>
                          <a:spcPts val="75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14.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malpractice notes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made,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submit these to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service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providers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Premier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Partnership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562044" y="6394802"/>
            <a:ext cx="567690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5" dirty="0">
                <a:latin typeface="Calibri"/>
                <a:cs typeface="Calibri"/>
              </a:rPr>
              <a:t>V.</a:t>
            </a:r>
            <a:r>
              <a:rPr sz="600" spc="-2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1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August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2020</a:t>
            </a:r>
            <a:endParaRPr sz="600" dirty="0">
              <a:latin typeface="Calibri"/>
              <a:cs typeface="Calibri"/>
            </a:endParaRPr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1259" y="1330476"/>
            <a:ext cx="13808" cy="131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17723" y="1312608"/>
            <a:ext cx="17799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-5" dirty="0">
                <a:latin typeface="Calibri"/>
                <a:cs typeface="Calibri"/>
              </a:rPr>
              <a:t>Remote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Invigilation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–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Candidate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Guidance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058393" y="6657342"/>
            <a:ext cx="28384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0"/>
              </a:lnSpc>
            </a:pPr>
            <a:r>
              <a:rPr sz="550" dirty="0">
                <a:latin typeface="Calibri"/>
                <a:cs typeface="Calibri"/>
              </a:rPr>
              <a:t>OFFICIAL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52541" y="6657342"/>
            <a:ext cx="28384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0"/>
              </a:lnSpc>
            </a:pPr>
            <a:r>
              <a:rPr sz="550" dirty="0">
                <a:latin typeface="Calibri"/>
                <a:cs typeface="Calibri"/>
              </a:rPr>
              <a:t>OFFICIAL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62044" y="5651150"/>
            <a:ext cx="625475" cy="120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5" dirty="0">
                <a:latin typeface="Calibri"/>
                <a:cs typeface="Calibri"/>
              </a:rPr>
              <a:t>Candidate</a:t>
            </a:r>
            <a:r>
              <a:rPr sz="600" b="1" spc="-25" dirty="0">
                <a:latin typeface="Calibri"/>
                <a:cs typeface="Calibri"/>
              </a:rPr>
              <a:t> </a:t>
            </a:r>
            <a:r>
              <a:rPr sz="600" b="1" spc="5" dirty="0">
                <a:latin typeface="Calibri"/>
                <a:cs typeface="Calibri"/>
              </a:rPr>
              <a:t>Details:</a:t>
            </a:r>
            <a:endParaRPr sz="600" dirty="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574672" y="5830049"/>
          <a:ext cx="3237230" cy="99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95">
                <a:tc>
                  <a:txBody>
                    <a:bodyPr/>
                    <a:lstStyle/>
                    <a:p>
                      <a:pPr marL="38735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Name: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Signature: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600" b="1" spc="5" dirty="0">
                          <a:latin typeface="Calibri"/>
                          <a:cs typeface="Calibri"/>
                        </a:rPr>
                        <a:t>Date: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6784909" y="1495024"/>
            <a:ext cx="193675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00" spc="10" dirty="0">
                <a:latin typeface="Calibri"/>
                <a:cs typeface="Calibri"/>
              </a:rPr>
              <a:t>When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9212" y="1495024"/>
            <a:ext cx="143510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00" spc="5" dirty="0">
                <a:latin typeface="Calibri"/>
                <a:cs typeface="Calibri"/>
              </a:rPr>
              <a:t>Task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48158" y="1495024"/>
            <a:ext cx="193040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600" spc="5" dirty="0">
                <a:latin typeface="Calibri"/>
                <a:cs typeface="Calibri"/>
              </a:rPr>
              <a:t>Ch</a:t>
            </a:r>
            <a:r>
              <a:rPr sz="600" spc="10" dirty="0">
                <a:latin typeface="Calibri"/>
                <a:cs typeface="Calibri"/>
              </a:rPr>
              <a:t>eck</a:t>
            </a:r>
            <a:endParaRPr sz="600" dirty="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574672" y="1468246"/>
          <a:ext cx="3237229" cy="4035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Task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Check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785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38735">
                        <a:lnSpc>
                          <a:spcPts val="695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Prior</a:t>
                      </a:r>
                      <a:r>
                        <a:rPr sz="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8735" marR="3746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your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asses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 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date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indent="-130175">
                        <a:lnSpc>
                          <a:spcPts val="695"/>
                        </a:lnSpc>
                        <a:buAutoNum type="arabicPeriod"/>
                        <a:tabLst>
                          <a:tab pos="372110" algn="l"/>
                        </a:tabLst>
                      </a:pPr>
                      <a:r>
                        <a:rPr sz="600" b="1" spc="10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assessment guide 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600" b="1" spc="5" dirty="0">
                          <a:latin typeface="Calibri"/>
                          <a:cs typeface="Calibri"/>
                        </a:rPr>
                        <a:t> for candidates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12395" indent="-129539">
                        <a:lnSpc>
                          <a:spcPct val="1046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372110" algn="l"/>
                        </a:tabLst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Choose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comfortable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for your assessment,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where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will not be disturbed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 rowSpan="4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Security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Checks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3.  </a:t>
                      </a:r>
                      <a:r>
                        <a:rPr sz="6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photo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ready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 show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invigilator, such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Civil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pass,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driving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license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passport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4.  </a:t>
                      </a:r>
                      <a:r>
                        <a:rPr sz="6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Ensure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all note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books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removed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from the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room/Check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202565">
                        <a:lnSpc>
                          <a:spcPct val="10550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wall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chart/notes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been cleared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walls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5.  </a:t>
                      </a:r>
                      <a:r>
                        <a:rPr sz="6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Only have the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screen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 take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ts val="685"/>
                        </a:lnSpc>
                        <a:spcBef>
                          <a:spcPts val="40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6.  </a:t>
                      </a:r>
                      <a:r>
                        <a:rPr sz="6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room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door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viewed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by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ts val="685"/>
                        </a:lnSpc>
                        <a:spcBef>
                          <a:spcPts val="3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invigilator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throughout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8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38735" marR="29845">
                        <a:lnSpc>
                          <a:spcPct val="1055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Before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Asses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</a:t>
                      </a: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indent="-13017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7"/>
                        <a:tabLst>
                          <a:tab pos="372110" algn="l"/>
                        </a:tabLst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everything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81610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require, laptop charger,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drink etc.,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 you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will not be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permitted to leave the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room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while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assessment is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underway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81280" indent="-129539">
                        <a:lnSpc>
                          <a:spcPct val="105600"/>
                        </a:lnSpc>
                        <a:buAutoNum type="arabicPeriod" startAt="8"/>
                        <a:tabLst>
                          <a:tab pos="372110" algn="l"/>
                        </a:tabLst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need to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login to the Premier Partnership website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access your assessment, please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make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sure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have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note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 login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details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9.  </a:t>
                      </a:r>
                      <a:r>
                        <a:rPr sz="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Listen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invigilators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instructions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enter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269240">
                        <a:lnSpc>
                          <a:spcPct val="10460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password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provided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ready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start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123189" indent="-129539">
                        <a:lnSpc>
                          <a:spcPts val="75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10.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Remember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enter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 personal details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on-line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paper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8735" marR="29845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During the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Asses</a:t>
                      </a:r>
                      <a:r>
                        <a:rPr sz="6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ment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 marR="110489" indent="-129539">
                        <a:lnSpc>
                          <a:spcPts val="750"/>
                        </a:lnSpc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11.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No-one should enter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room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you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should not leave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room.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12.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should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open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another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screen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 computer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or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41910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use your second device for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other reason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than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allowing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invigilator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view the 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13.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If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finish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assessment before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allotted time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160655">
                        <a:lnSpc>
                          <a:spcPct val="105500"/>
                        </a:lnSpc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allowed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and wish to end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assessment early, inform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 invigilator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as they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need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to see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submit the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paper online by clicking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finish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button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5" dirty="0">
                          <a:latin typeface="Calibri"/>
                          <a:cs typeface="Calibri"/>
                        </a:rPr>
                        <a:t>After</a:t>
                      </a:r>
                      <a:r>
                        <a:rPr sz="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assessment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14.</a:t>
                      </a:r>
                      <a:r>
                        <a:rPr sz="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Your invigilator</a:t>
                      </a:r>
                      <a:r>
                        <a:rPr sz="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will confirm the next steps such</a:t>
                      </a:r>
                      <a:r>
                        <a:rPr sz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as the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  <a:p>
                      <a:pPr marL="371475" marR="243204">
                        <a:lnSpc>
                          <a:spcPts val="760"/>
                        </a:lnSpc>
                        <a:spcBef>
                          <a:spcPts val="30"/>
                        </a:spcBef>
                      </a:pPr>
                      <a:r>
                        <a:rPr sz="600" spc="10" dirty="0">
                          <a:latin typeface="Calibri"/>
                          <a:cs typeface="Calibri"/>
                        </a:rPr>
                        <a:t>expected marking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times and will 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end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the invigilation </a:t>
                      </a:r>
                      <a:r>
                        <a:rPr sz="6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process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MS Gothic"/>
                          <a:cs typeface="MS Gothic"/>
                        </a:rPr>
                        <a:t>☐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622" y="267516"/>
            <a:ext cx="1011047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Malpractice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Report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must</a:t>
            </a:r>
            <a:r>
              <a:rPr sz="22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22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r>
              <a:rPr lang="en-GB" sz="2200" b="1" spc="-35" dirty="0">
                <a:solidFill>
                  <a:srgbClr val="000000"/>
                </a:solidFill>
              </a:rPr>
              <a:t> for all remote invigilation </a:t>
            </a:r>
            <a:endParaRPr lang="en-US" sz="2200" b="1" spc="-1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1611" y="837749"/>
            <a:ext cx="7249037" cy="5459925"/>
            <a:chOff x="1328289" y="1071560"/>
            <a:chExt cx="7249037" cy="5459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289" y="1071560"/>
              <a:ext cx="3579205" cy="54599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08426" y="4974847"/>
              <a:ext cx="2079428" cy="500885"/>
            </a:xfrm>
            <a:custGeom>
              <a:avLst/>
              <a:gdLst/>
              <a:ahLst/>
              <a:cxnLst/>
              <a:rect l="l" t="t" r="r" b="b"/>
              <a:pathLst>
                <a:path w="2814954" h="691514">
                  <a:moveTo>
                    <a:pt x="74802" y="606424"/>
                  </a:moveTo>
                  <a:lnTo>
                    <a:pt x="0" y="668400"/>
                  </a:lnTo>
                  <a:lnTo>
                    <a:pt x="94487" y="691006"/>
                  </a:lnTo>
                  <a:lnTo>
                    <a:pt x="88694" y="666114"/>
                  </a:lnTo>
                  <a:lnTo>
                    <a:pt x="73787" y="666114"/>
                  </a:lnTo>
                  <a:lnTo>
                    <a:pt x="67183" y="637920"/>
                  </a:lnTo>
                  <a:lnTo>
                    <a:pt x="81364" y="634620"/>
                  </a:lnTo>
                  <a:lnTo>
                    <a:pt x="74802" y="606424"/>
                  </a:lnTo>
                  <a:close/>
                </a:path>
                <a:path w="2814954" h="691514">
                  <a:moveTo>
                    <a:pt x="81364" y="634620"/>
                  </a:moveTo>
                  <a:lnTo>
                    <a:pt x="67183" y="637920"/>
                  </a:lnTo>
                  <a:lnTo>
                    <a:pt x="73787" y="666114"/>
                  </a:lnTo>
                  <a:lnTo>
                    <a:pt x="87928" y="662823"/>
                  </a:lnTo>
                  <a:lnTo>
                    <a:pt x="81364" y="634620"/>
                  </a:lnTo>
                  <a:close/>
                </a:path>
                <a:path w="2814954" h="691514">
                  <a:moveTo>
                    <a:pt x="87928" y="662823"/>
                  </a:moveTo>
                  <a:lnTo>
                    <a:pt x="73787" y="666114"/>
                  </a:lnTo>
                  <a:lnTo>
                    <a:pt x="88694" y="666114"/>
                  </a:lnTo>
                  <a:lnTo>
                    <a:pt x="87928" y="662823"/>
                  </a:lnTo>
                  <a:close/>
                </a:path>
                <a:path w="2814954" h="691514">
                  <a:moveTo>
                    <a:pt x="2808097" y="0"/>
                  </a:moveTo>
                  <a:lnTo>
                    <a:pt x="81364" y="634620"/>
                  </a:lnTo>
                  <a:lnTo>
                    <a:pt x="87928" y="662823"/>
                  </a:lnTo>
                  <a:lnTo>
                    <a:pt x="2814574" y="28193"/>
                  </a:lnTo>
                  <a:lnTo>
                    <a:pt x="28080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202936" y="2028062"/>
              <a:ext cx="3374390" cy="17145"/>
            </a:xfrm>
            <a:custGeom>
              <a:avLst/>
              <a:gdLst/>
              <a:ahLst/>
              <a:cxnLst/>
              <a:rect l="l" t="t" r="r" b="b"/>
              <a:pathLst>
                <a:path w="3374390" h="17144">
                  <a:moveTo>
                    <a:pt x="3374136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374136" y="16763"/>
                  </a:lnTo>
                  <a:lnTo>
                    <a:pt x="3374136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90871" y="1214120"/>
            <a:ext cx="5232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After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test: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invigilator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email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copy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the forms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quals@premier-partnership.co.uk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8228" y="5480405"/>
            <a:ext cx="3796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Don’t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forget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all cases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8609" y="1408568"/>
            <a:ext cx="2399030" cy="4445000"/>
          </a:xfrm>
          <a:custGeom>
            <a:avLst/>
            <a:gdLst/>
            <a:ahLst/>
            <a:cxnLst/>
            <a:rect l="l" t="t" r="r" b="b"/>
            <a:pathLst>
              <a:path w="2399029" h="4445000">
                <a:moveTo>
                  <a:pt x="1715770" y="4163745"/>
                </a:moveTo>
                <a:lnTo>
                  <a:pt x="1707642" y="4135958"/>
                </a:lnTo>
                <a:lnTo>
                  <a:pt x="842810" y="4389412"/>
                </a:lnTo>
                <a:lnTo>
                  <a:pt x="834644" y="4361624"/>
                </a:lnTo>
                <a:lnTo>
                  <a:pt x="763524" y="4427728"/>
                </a:lnTo>
                <a:lnTo>
                  <a:pt x="859155" y="4444987"/>
                </a:lnTo>
                <a:lnTo>
                  <a:pt x="852170" y="4421263"/>
                </a:lnTo>
                <a:lnTo>
                  <a:pt x="850976" y="4417187"/>
                </a:lnTo>
                <a:lnTo>
                  <a:pt x="1715770" y="4163745"/>
                </a:lnTo>
                <a:close/>
              </a:path>
              <a:path w="2399029" h="4445000">
                <a:moveTo>
                  <a:pt x="2398776" y="1828038"/>
                </a:moveTo>
                <a:lnTo>
                  <a:pt x="77673" y="41503"/>
                </a:lnTo>
                <a:lnTo>
                  <a:pt x="84493" y="32639"/>
                </a:lnTo>
                <a:lnTo>
                  <a:pt x="95377" y="18542"/>
                </a:lnTo>
                <a:lnTo>
                  <a:pt x="0" y="0"/>
                </a:lnTo>
                <a:lnTo>
                  <a:pt x="42291" y="87376"/>
                </a:lnTo>
                <a:lnTo>
                  <a:pt x="59969" y="64452"/>
                </a:lnTo>
                <a:lnTo>
                  <a:pt x="2381123" y="1851025"/>
                </a:lnTo>
                <a:lnTo>
                  <a:pt x="2398776" y="182803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659373" y="3176396"/>
            <a:ext cx="4125595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06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section</a:t>
            </a:r>
            <a:r>
              <a:rPr sz="1800" dirty="0">
                <a:latin typeface="Arial"/>
                <a:cs typeface="Arial"/>
              </a:rPr>
              <a:t> 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"/>
                <a:cs typeface="Arial"/>
              </a:rPr>
              <a:t>Where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malpractice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taken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tick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box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confirm this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68620" cy="6858000"/>
          </a:xfrm>
          <a:custGeom>
            <a:avLst/>
            <a:gdLst/>
            <a:ahLst/>
            <a:cxnLst/>
            <a:rect l="l" t="t" r="r" b="b"/>
            <a:pathLst>
              <a:path w="5468620" h="6858000">
                <a:moveTo>
                  <a:pt x="5468112" y="0"/>
                </a:moveTo>
                <a:lnTo>
                  <a:pt x="0" y="0"/>
                </a:lnTo>
                <a:lnTo>
                  <a:pt x="0" y="6858000"/>
                </a:lnTo>
                <a:lnTo>
                  <a:pt x="5468112" y="6858000"/>
                </a:lnTo>
                <a:lnTo>
                  <a:pt x="5468112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04112" y="2198878"/>
            <a:ext cx="376174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6155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5400" dirty="0">
              <a:latin typeface="Arial"/>
              <a:cs typeface="Arial"/>
            </a:endParaRPr>
          </a:p>
          <a:p>
            <a:pPr marR="5080" algn="r">
              <a:lnSpc>
                <a:spcPts val="6155"/>
              </a:lnSpc>
            </a:pPr>
            <a:r>
              <a:rPr sz="5400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569" y="4000124"/>
            <a:ext cx="4234754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Candidates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145" y="3929634"/>
            <a:ext cx="393192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1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28903" y="1467578"/>
            <a:ext cx="5535295" cy="4889500"/>
            <a:chOff x="6528903" y="1467578"/>
            <a:chExt cx="5535295" cy="4889500"/>
          </a:xfrm>
        </p:grpSpPr>
        <p:sp>
          <p:nvSpPr>
            <p:cNvPr id="7" name="object 7"/>
            <p:cNvSpPr/>
            <p:nvPr/>
          </p:nvSpPr>
          <p:spPr>
            <a:xfrm>
              <a:off x="6557387" y="1496025"/>
              <a:ext cx="4552950" cy="3869054"/>
            </a:xfrm>
            <a:custGeom>
              <a:avLst/>
              <a:gdLst/>
              <a:ahLst/>
              <a:cxnLst/>
              <a:rect l="l" t="t" r="r" b="b"/>
              <a:pathLst>
                <a:path w="4552950" h="3869054">
                  <a:moveTo>
                    <a:pt x="3300860" y="3527388"/>
                  </a:moveTo>
                  <a:lnTo>
                    <a:pt x="1252050" y="3527388"/>
                  </a:lnTo>
                  <a:lnTo>
                    <a:pt x="1252050" y="3868748"/>
                  </a:lnTo>
                  <a:lnTo>
                    <a:pt x="3300860" y="3868748"/>
                  </a:lnTo>
                  <a:lnTo>
                    <a:pt x="3300860" y="3527388"/>
                  </a:lnTo>
                  <a:close/>
                </a:path>
                <a:path w="4552950" h="3869054">
                  <a:moveTo>
                    <a:pt x="2731746" y="3186028"/>
                  </a:moveTo>
                  <a:lnTo>
                    <a:pt x="1821164" y="3186028"/>
                  </a:lnTo>
                  <a:lnTo>
                    <a:pt x="1821164" y="3527388"/>
                  </a:lnTo>
                  <a:lnTo>
                    <a:pt x="2731746" y="3527388"/>
                  </a:lnTo>
                  <a:lnTo>
                    <a:pt x="2731746" y="3186028"/>
                  </a:lnTo>
                  <a:close/>
                </a:path>
                <a:path w="4552950" h="3869054">
                  <a:moveTo>
                    <a:pt x="4325265" y="0"/>
                  </a:moveTo>
                  <a:lnTo>
                    <a:pt x="227645" y="0"/>
                  </a:lnTo>
                  <a:lnTo>
                    <a:pt x="181916" y="4644"/>
                  </a:lnTo>
                  <a:lnTo>
                    <a:pt x="139255" y="17956"/>
                  </a:lnTo>
                  <a:lnTo>
                    <a:pt x="100595" y="39003"/>
                  </a:lnTo>
                  <a:lnTo>
                    <a:pt x="66870" y="66849"/>
                  </a:lnTo>
                  <a:lnTo>
                    <a:pt x="39015" y="100563"/>
                  </a:lnTo>
                  <a:lnTo>
                    <a:pt x="17962" y="139210"/>
                  </a:lnTo>
                  <a:lnTo>
                    <a:pt x="4646" y="181858"/>
                  </a:lnTo>
                  <a:lnTo>
                    <a:pt x="0" y="227573"/>
                  </a:lnTo>
                  <a:lnTo>
                    <a:pt x="0" y="2958454"/>
                  </a:lnTo>
                  <a:lnTo>
                    <a:pt x="4646" y="3004169"/>
                  </a:lnTo>
                  <a:lnTo>
                    <a:pt x="17962" y="3046817"/>
                  </a:lnTo>
                  <a:lnTo>
                    <a:pt x="39015" y="3085464"/>
                  </a:lnTo>
                  <a:lnTo>
                    <a:pt x="66870" y="3119178"/>
                  </a:lnTo>
                  <a:lnTo>
                    <a:pt x="100595" y="3147025"/>
                  </a:lnTo>
                  <a:lnTo>
                    <a:pt x="139255" y="3168071"/>
                  </a:lnTo>
                  <a:lnTo>
                    <a:pt x="181916" y="3181383"/>
                  </a:lnTo>
                  <a:lnTo>
                    <a:pt x="227645" y="3186028"/>
                  </a:lnTo>
                  <a:lnTo>
                    <a:pt x="4325265" y="3186028"/>
                  </a:lnTo>
                  <a:lnTo>
                    <a:pt x="4370994" y="3181383"/>
                  </a:lnTo>
                  <a:lnTo>
                    <a:pt x="4413655" y="3168071"/>
                  </a:lnTo>
                  <a:lnTo>
                    <a:pt x="4452315" y="3147025"/>
                  </a:lnTo>
                  <a:lnTo>
                    <a:pt x="4486040" y="3119178"/>
                  </a:lnTo>
                  <a:lnTo>
                    <a:pt x="4513895" y="3085464"/>
                  </a:lnTo>
                  <a:lnTo>
                    <a:pt x="4534948" y="3046817"/>
                  </a:lnTo>
                  <a:lnTo>
                    <a:pt x="4548264" y="3004169"/>
                  </a:lnTo>
                  <a:lnTo>
                    <a:pt x="4552910" y="2958454"/>
                  </a:lnTo>
                  <a:lnTo>
                    <a:pt x="4552910" y="2844668"/>
                  </a:lnTo>
                  <a:lnTo>
                    <a:pt x="341468" y="2844668"/>
                  </a:lnTo>
                  <a:lnTo>
                    <a:pt x="341468" y="341360"/>
                  </a:lnTo>
                  <a:lnTo>
                    <a:pt x="4552910" y="341360"/>
                  </a:lnTo>
                  <a:lnTo>
                    <a:pt x="4552910" y="227573"/>
                  </a:lnTo>
                  <a:lnTo>
                    <a:pt x="4548264" y="181858"/>
                  </a:lnTo>
                  <a:lnTo>
                    <a:pt x="4534948" y="139210"/>
                  </a:lnTo>
                  <a:lnTo>
                    <a:pt x="4513895" y="100563"/>
                  </a:lnTo>
                  <a:lnTo>
                    <a:pt x="4486040" y="66849"/>
                  </a:lnTo>
                  <a:lnTo>
                    <a:pt x="4452315" y="39003"/>
                  </a:lnTo>
                  <a:lnTo>
                    <a:pt x="4413655" y="17956"/>
                  </a:lnTo>
                  <a:lnTo>
                    <a:pt x="4370994" y="4644"/>
                  </a:lnTo>
                  <a:lnTo>
                    <a:pt x="4325265" y="0"/>
                  </a:lnTo>
                  <a:close/>
                </a:path>
                <a:path w="4552950" h="3869054">
                  <a:moveTo>
                    <a:pt x="4552910" y="341360"/>
                  </a:moveTo>
                  <a:lnTo>
                    <a:pt x="4211442" y="341360"/>
                  </a:lnTo>
                  <a:lnTo>
                    <a:pt x="4211442" y="2844668"/>
                  </a:lnTo>
                  <a:lnTo>
                    <a:pt x="4552910" y="2844668"/>
                  </a:lnTo>
                  <a:lnTo>
                    <a:pt x="4552910" y="341360"/>
                  </a:lnTo>
                  <a:close/>
                </a:path>
              </a:pathLst>
            </a:custGeom>
            <a:solidFill>
              <a:srgbClr val="D785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528903" y="1467578"/>
              <a:ext cx="4610100" cy="3926204"/>
            </a:xfrm>
            <a:custGeom>
              <a:avLst/>
              <a:gdLst/>
              <a:ahLst/>
              <a:cxnLst/>
              <a:rect l="l" t="t" r="r" b="b"/>
              <a:pathLst>
                <a:path w="4610100" h="3926204">
                  <a:moveTo>
                    <a:pt x="1821145" y="3527388"/>
                  </a:moveTo>
                  <a:lnTo>
                    <a:pt x="1252031" y="3527388"/>
                  </a:lnTo>
                  <a:lnTo>
                    <a:pt x="1252031" y="3925689"/>
                  </a:lnTo>
                  <a:lnTo>
                    <a:pt x="3357847" y="3925689"/>
                  </a:lnTo>
                  <a:lnTo>
                    <a:pt x="3357847" y="3897195"/>
                  </a:lnTo>
                  <a:lnTo>
                    <a:pt x="1309037" y="3897195"/>
                  </a:lnTo>
                  <a:lnTo>
                    <a:pt x="1280534" y="3868748"/>
                  </a:lnTo>
                  <a:lnTo>
                    <a:pt x="1309037" y="3868748"/>
                  </a:lnTo>
                  <a:lnTo>
                    <a:pt x="1309037" y="3584329"/>
                  </a:lnTo>
                  <a:lnTo>
                    <a:pt x="1280534" y="3584329"/>
                  </a:lnTo>
                  <a:lnTo>
                    <a:pt x="1309037" y="3555835"/>
                  </a:lnTo>
                  <a:lnTo>
                    <a:pt x="1821145" y="3555835"/>
                  </a:lnTo>
                  <a:lnTo>
                    <a:pt x="1821145" y="3527388"/>
                  </a:lnTo>
                  <a:close/>
                </a:path>
                <a:path w="4610100" h="3926204">
                  <a:moveTo>
                    <a:pt x="1309037" y="3868748"/>
                  </a:moveTo>
                  <a:lnTo>
                    <a:pt x="1280534" y="3868748"/>
                  </a:lnTo>
                  <a:lnTo>
                    <a:pt x="1309037" y="3897195"/>
                  </a:lnTo>
                  <a:lnTo>
                    <a:pt x="1309037" y="3868748"/>
                  </a:lnTo>
                  <a:close/>
                </a:path>
                <a:path w="4610100" h="3926204">
                  <a:moveTo>
                    <a:pt x="3300841" y="3868748"/>
                  </a:moveTo>
                  <a:lnTo>
                    <a:pt x="1309037" y="3868748"/>
                  </a:lnTo>
                  <a:lnTo>
                    <a:pt x="1309037" y="3897195"/>
                  </a:lnTo>
                  <a:lnTo>
                    <a:pt x="3300841" y="3897195"/>
                  </a:lnTo>
                  <a:lnTo>
                    <a:pt x="3300841" y="3868748"/>
                  </a:lnTo>
                  <a:close/>
                </a:path>
                <a:path w="4610100" h="3926204">
                  <a:moveTo>
                    <a:pt x="3300841" y="3555835"/>
                  </a:moveTo>
                  <a:lnTo>
                    <a:pt x="3300841" y="3897195"/>
                  </a:lnTo>
                  <a:lnTo>
                    <a:pt x="3329344" y="3868748"/>
                  </a:lnTo>
                  <a:lnTo>
                    <a:pt x="3357847" y="3868748"/>
                  </a:lnTo>
                  <a:lnTo>
                    <a:pt x="3357847" y="3584329"/>
                  </a:lnTo>
                  <a:lnTo>
                    <a:pt x="3329344" y="3584329"/>
                  </a:lnTo>
                  <a:lnTo>
                    <a:pt x="3300841" y="3555835"/>
                  </a:lnTo>
                  <a:close/>
                </a:path>
                <a:path w="4610100" h="3926204">
                  <a:moveTo>
                    <a:pt x="3357847" y="3868748"/>
                  </a:moveTo>
                  <a:lnTo>
                    <a:pt x="3329344" y="3868748"/>
                  </a:lnTo>
                  <a:lnTo>
                    <a:pt x="3300841" y="3897195"/>
                  </a:lnTo>
                  <a:lnTo>
                    <a:pt x="3357847" y="3897195"/>
                  </a:lnTo>
                  <a:lnTo>
                    <a:pt x="3357847" y="3868748"/>
                  </a:lnTo>
                  <a:close/>
                </a:path>
                <a:path w="4610100" h="3926204">
                  <a:moveTo>
                    <a:pt x="1309037" y="3555835"/>
                  </a:moveTo>
                  <a:lnTo>
                    <a:pt x="1280534" y="3584329"/>
                  </a:lnTo>
                  <a:lnTo>
                    <a:pt x="1309037" y="3584329"/>
                  </a:lnTo>
                  <a:lnTo>
                    <a:pt x="1309037" y="3555835"/>
                  </a:lnTo>
                  <a:close/>
                </a:path>
                <a:path w="4610100" h="3926204">
                  <a:moveTo>
                    <a:pt x="1878151" y="3527388"/>
                  </a:moveTo>
                  <a:lnTo>
                    <a:pt x="1849648" y="3527388"/>
                  </a:lnTo>
                  <a:lnTo>
                    <a:pt x="1821145" y="3555835"/>
                  </a:lnTo>
                  <a:lnTo>
                    <a:pt x="1309037" y="3555835"/>
                  </a:lnTo>
                  <a:lnTo>
                    <a:pt x="1309037" y="3584329"/>
                  </a:lnTo>
                  <a:lnTo>
                    <a:pt x="1878151" y="3584329"/>
                  </a:lnTo>
                  <a:lnTo>
                    <a:pt x="1878151" y="3527388"/>
                  </a:lnTo>
                  <a:close/>
                </a:path>
                <a:path w="4610100" h="3926204">
                  <a:moveTo>
                    <a:pt x="4350673" y="3186028"/>
                  </a:moveTo>
                  <a:lnTo>
                    <a:pt x="2731727" y="3186028"/>
                  </a:lnTo>
                  <a:lnTo>
                    <a:pt x="2731727" y="3584329"/>
                  </a:lnTo>
                  <a:lnTo>
                    <a:pt x="3300841" y="3584329"/>
                  </a:lnTo>
                  <a:lnTo>
                    <a:pt x="3300841" y="3555835"/>
                  </a:lnTo>
                  <a:lnTo>
                    <a:pt x="2788733" y="3555835"/>
                  </a:lnTo>
                  <a:lnTo>
                    <a:pt x="2760230" y="3527388"/>
                  </a:lnTo>
                  <a:lnTo>
                    <a:pt x="2788733" y="3527388"/>
                  </a:lnTo>
                  <a:lnTo>
                    <a:pt x="2788733" y="3242969"/>
                  </a:lnTo>
                  <a:lnTo>
                    <a:pt x="2760230" y="3242969"/>
                  </a:lnTo>
                  <a:lnTo>
                    <a:pt x="2788733" y="3214475"/>
                  </a:lnTo>
                  <a:lnTo>
                    <a:pt x="4468158" y="3214475"/>
                  </a:lnTo>
                  <a:lnTo>
                    <a:pt x="4513368" y="3186549"/>
                  </a:lnTo>
                  <a:lnTo>
                    <a:pt x="4348058" y="3186549"/>
                  </a:lnTo>
                  <a:lnTo>
                    <a:pt x="4350673" y="3186028"/>
                  </a:lnTo>
                  <a:close/>
                </a:path>
                <a:path w="4610100" h="3926204">
                  <a:moveTo>
                    <a:pt x="3357847" y="3527388"/>
                  </a:moveTo>
                  <a:lnTo>
                    <a:pt x="2788733" y="3527388"/>
                  </a:lnTo>
                  <a:lnTo>
                    <a:pt x="2788733" y="3555835"/>
                  </a:lnTo>
                  <a:lnTo>
                    <a:pt x="3300841" y="3555835"/>
                  </a:lnTo>
                  <a:lnTo>
                    <a:pt x="3329344" y="3584329"/>
                  </a:lnTo>
                  <a:lnTo>
                    <a:pt x="3357847" y="3584329"/>
                  </a:lnTo>
                  <a:lnTo>
                    <a:pt x="3357847" y="3527388"/>
                  </a:lnTo>
                  <a:close/>
                </a:path>
                <a:path w="4610100" h="3926204">
                  <a:moveTo>
                    <a:pt x="1821145" y="3214475"/>
                  </a:moveTo>
                  <a:lnTo>
                    <a:pt x="1821145" y="3555835"/>
                  </a:lnTo>
                  <a:lnTo>
                    <a:pt x="1849648" y="3527388"/>
                  </a:lnTo>
                  <a:lnTo>
                    <a:pt x="1878151" y="3527388"/>
                  </a:lnTo>
                  <a:lnTo>
                    <a:pt x="1878151" y="3242969"/>
                  </a:lnTo>
                  <a:lnTo>
                    <a:pt x="1849648" y="3242969"/>
                  </a:lnTo>
                  <a:lnTo>
                    <a:pt x="1821145" y="3214475"/>
                  </a:lnTo>
                  <a:close/>
                </a:path>
                <a:path w="4610100" h="3926204">
                  <a:moveTo>
                    <a:pt x="2788733" y="3527388"/>
                  </a:moveTo>
                  <a:lnTo>
                    <a:pt x="2760230" y="3527388"/>
                  </a:lnTo>
                  <a:lnTo>
                    <a:pt x="2788733" y="3555835"/>
                  </a:lnTo>
                  <a:lnTo>
                    <a:pt x="2788733" y="3527388"/>
                  </a:lnTo>
                  <a:close/>
                </a:path>
                <a:path w="4610100" h="3926204">
                  <a:moveTo>
                    <a:pt x="4356595" y="0"/>
                  </a:moveTo>
                  <a:lnTo>
                    <a:pt x="253331" y="0"/>
                  </a:lnTo>
                  <a:lnTo>
                    <a:pt x="155775" y="19485"/>
                  </a:lnTo>
                  <a:lnTo>
                    <a:pt x="75625" y="75573"/>
                  </a:lnTo>
                  <a:lnTo>
                    <a:pt x="19511" y="155698"/>
                  </a:lnTo>
                  <a:lnTo>
                    <a:pt x="0" y="253222"/>
                  </a:lnTo>
                  <a:lnTo>
                    <a:pt x="0" y="2989746"/>
                  </a:lnTo>
                  <a:lnTo>
                    <a:pt x="19444" y="3086939"/>
                  </a:lnTo>
                  <a:lnTo>
                    <a:pt x="75625" y="3171188"/>
                  </a:lnTo>
                  <a:lnTo>
                    <a:pt x="156250" y="3223578"/>
                  </a:lnTo>
                  <a:lnTo>
                    <a:pt x="253331" y="3242969"/>
                  </a:lnTo>
                  <a:lnTo>
                    <a:pt x="1821145" y="3242969"/>
                  </a:lnTo>
                  <a:lnTo>
                    <a:pt x="1821145" y="3214475"/>
                  </a:lnTo>
                  <a:lnTo>
                    <a:pt x="1878151" y="3214475"/>
                  </a:lnTo>
                  <a:lnTo>
                    <a:pt x="1878151" y="3186549"/>
                  </a:lnTo>
                  <a:lnTo>
                    <a:pt x="261725" y="3186549"/>
                  </a:lnTo>
                  <a:lnTo>
                    <a:pt x="256129" y="3186028"/>
                  </a:lnTo>
                  <a:lnTo>
                    <a:pt x="259117" y="3186028"/>
                  </a:lnTo>
                  <a:lnTo>
                    <a:pt x="193195" y="3172848"/>
                  </a:lnTo>
                  <a:lnTo>
                    <a:pt x="182714" y="3172848"/>
                  </a:lnTo>
                  <a:lnTo>
                    <a:pt x="172801" y="3168770"/>
                  </a:lnTo>
                  <a:lnTo>
                    <a:pt x="176439" y="3168770"/>
                  </a:lnTo>
                  <a:lnTo>
                    <a:pt x="123978" y="3134682"/>
                  </a:lnTo>
                  <a:lnTo>
                    <a:pt x="119779" y="3134682"/>
                  </a:lnTo>
                  <a:lnTo>
                    <a:pt x="111574" y="3126622"/>
                  </a:lnTo>
                  <a:lnTo>
                    <a:pt x="114404" y="3126622"/>
                  </a:lnTo>
                  <a:lnTo>
                    <a:pt x="76811" y="3070250"/>
                  </a:lnTo>
                  <a:lnTo>
                    <a:pt x="74202" y="3070250"/>
                  </a:lnTo>
                  <a:lnTo>
                    <a:pt x="69982" y="3060009"/>
                  </a:lnTo>
                  <a:lnTo>
                    <a:pt x="72154" y="3060009"/>
                  </a:lnTo>
                  <a:lnTo>
                    <a:pt x="57527" y="2986901"/>
                  </a:lnTo>
                  <a:lnTo>
                    <a:pt x="56987" y="2986901"/>
                  </a:lnTo>
                  <a:lnTo>
                    <a:pt x="56418" y="2981354"/>
                  </a:lnTo>
                  <a:lnTo>
                    <a:pt x="56987" y="2981354"/>
                  </a:lnTo>
                  <a:lnTo>
                    <a:pt x="56987" y="261614"/>
                  </a:lnTo>
                  <a:lnTo>
                    <a:pt x="56418" y="261614"/>
                  </a:lnTo>
                  <a:lnTo>
                    <a:pt x="56987" y="256020"/>
                  </a:lnTo>
                  <a:lnTo>
                    <a:pt x="57537" y="256020"/>
                  </a:lnTo>
                  <a:lnTo>
                    <a:pt x="72049" y="183481"/>
                  </a:lnTo>
                  <a:lnTo>
                    <a:pt x="69602" y="183481"/>
                  </a:lnTo>
                  <a:lnTo>
                    <a:pt x="74202" y="172718"/>
                  </a:lnTo>
                  <a:lnTo>
                    <a:pt x="77138" y="172718"/>
                  </a:lnTo>
                  <a:lnTo>
                    <a:pt x="114519" y="119333"/>
                  </a:lnTo>
                  <a:lnTo>
                    <a:pt x="112381" y="119333"/>
                  </a:lnTo>
                  <a:lnTo>
                    <a:pt x="119400" y="112364"/>
                  </a:lnTo>
                  <a:lnTo>
                    <a:pt x="122340" y="112364"/>
                  </a:lnTo>
                  <a:lnTo>
                    <a:pt x="176948" y="74151"/>
                  </a:lnTo>
                  <a:lnTo>
                    <a:pt x="172801" y="74151"/>
                  </a:lnTo>
                  <a:lnTo>
                    <a:pt x="183520" y="69552"/>
                  </a:lnTo>
                  <a:lnTo>
                    <a:pt x="195803" y="69552"/>
                  </a:lnTo>
                  <a:lnTo>
                    <a:pt x="258880" y="56940"/>
                  </a:lnTo>
                  <a:lnTo>
                    <a:pt x="256129" y="56940"/>
                  </a:lnTo>
                  <a:lnTo>
                    <a:pt x="261725" y="56371"/>
                  </a:lnTo>
                  <a:lnTo>
                    <a:pt x="4509361" y="56371"/>
                  </a:lnTo>
                  <a:lnTo>
                    <a:pt x="4453818" y="19438"/>
                  </a:lnTo>
                  <a:lnTo>
                    <a:pt x="4356595" y="0"/>
                  </a:lnTo>
                  <a:close/>
                </a:path>
                <a:path w="4610100" h="3926204">
                  <a:moveTo>
                    <a:pt x="1878151" y="3214475"/>
                  </a:moveTo>
                  <a:lnTo>
                    <a:pt x="1821145" y="3214475"/>
                  </a:lnTo>
                  <a:lnTo>
                    <a:pt x="1849648" y="3242969"/>
                  </a:lnTo>
                  <a:lnTo>
                    <a:pt x="1878151" y="3242969"/>
                  </a:lnTo>
                  <a:lnTo>
                    <a:pt x="1878151" y="3214475"/>
                  </a:lnTo>
                  <a:close/>
                </a:path>
                <a:path w="4610100" h="3926204">
                  <a:moveTo>
                    <a:pt x="2788733" y="3214475"/>
                  </a:moveTo>
                  <a:lnTo>
                    <a:pt x="2760230" y="3242969"/>
                  </a:lnTo>
                  <a:lnTo>
                    <a:pt x="2788733" y="3242969"/>
                  </a:lnTo>
                  <a:lnTo>
                    <a:pt x="2788733" y="3214475"/>
                  </a:lnTo>
                  <a:close/>
                </a:path>
                <a:path w="4610100" h="3926204">
                  <a:moveTo>
                    <a:pt x="4468158" y="3214475"/>
                  </a:moveTo>
                  <a:lnTo>
                    <a:pt x="2788733" y="3214475"/>
                  </a:lnTo>
                  <a:lnTo>
                    <a:pt x="2788733" y="3242969"/>
                  </a:lnTo>
                  <a:lnTo>
                    <a:pt x="4356595" y="3242969"/>
                  </a:lnTo>
                  <a:lnTo>
                    <a:pt x="4453344" y="3223625"/>
                  </a:lnTo>
                  <a:lnTo>
                    <a:pt x="4468158" y="3214475"/>
                  </a:lnTo>
                  <a:close/>
                </a:path>
                <a:path w="4610100" h="3926204">
                  <a:moveTo>
                    <a:pt x="259117" y="3186028"/>
                  </a:moveTo>
                  <a:lnTo>
                    <a:pt x="256129" y="3186028"/>
                  </a:lnTo>
                  <a:lnTo>
                    <a:pt x="261725" y="3186549"/>
                  </a:lnTo>
                  <a:lnTo>
                    <a:pt x="259117" y="3186028"/>
                  </a:lnTo>
                  <a:close/>
                </a:path>
                <a:path w="4610100" h="3926204">
                  <a:moveTo>
                    <a:pt x="1878151" y="3186028"/>
                  </a:moveTo>
                  <a:lnTo>
                    <a:pt x="259117" y="3186028"/>
                  </a:lnTo>
                  <a:lnTo>
                    <a:pt x="261725" y="3186549"/>
                  </a:lnTo>
                  <a:lnTo>
                    <a:pt x="1878151" y="3186549"/>
                  </a:lnTo>
                  <a:lnTo>
                    <a:pt x="1878151" y="3186028"/>
                  </a:lnTo>
                  <a:close/>
                </a:path>
                <a:path w="4610100" h="3926204">
                  <a:moveTo>
                    <a:pt x="4432133" y="3169784"/>
                  </a:moveTo>
                  <a:lnTo>
                    <a:pt x="4348058" y="3186549"/>
                  </a:lnTo>
                  <a:lnTo>
                    <a:pt x="4353749" y="3186028"/>
                  </a:lnTo>
                  <a:lnTo>
                    <a:pt x="4514212" y="3186028"/>
                  </a:lnTo>
                  <a:lnTo>
                    <a:pt x="4536088" y="3172516"/>
                  </a:lnTo>
                  <a:lnTo>
                    <a:pt x="4427734" y="3172516"/>
                  </a:lnTo>
                  <a:lnTo>
                    <a:pt x="4432133" y="3169784"/>
                  </a:lnTo>
                  <a:close/>
                </a:path>
                <a:path w="4610100" h="3926204">
                  <a:moveTo>
                    <a:pt x="4514212" y="3186028"/>
                  </a:moveTo>
                  <a:lnTo>
                    <a:pt x="4353749" y="3186028"/>
                  </a:lnTo>
                  <a:lnTo>
                    <a:pt x="4348058" y="3186549"/>
                  </a:lnTo>
                  <a:lnTo>
                    <a:pt x="4513368" y="3186549"/>
                  </a:lnTo>
                  <a:lnTo>
                    <a:pt x="4514212" y="3186028"/>
                  </a:lnTo>
                  <a:close/>
                </a:path>
                <a:path w="4610100" h="3926204">
                  <a:moveTo>
                    <a:pt x="172801" y="3168770"/>
                  </a:moveTo>
                  <a:lnTo>
                    <a:pt x="182714" y="3172848"/>
                  </a:lnTo>
                  <a:lnTo>
                    <a:pt x="178055" y="3169821"/>
                  </a:lnTo>
                  <a:lnTo>
                    <a:pt x="172801" y="3168770"/>
                  </a:lnTo>
                  <a:close/>
                </a:path>
                <a:path w="4610100" h="3926204">
                  <a:moveTo>
                    <a:pt x="178055" y="3169821"/>
                  </a:moveTo>
                  <a:lnTo>
                    <a:pt x="182714" y="3172848"/>
                  </a:lnTo>
                  <a:lnTo>
                    <a:pt x="193195" y="3172848"/>
                  </a:lnTo>
                  <a:lnTo>
                    <a:pt x="178055" y="3169821"/>
                  </a:lnTo>
                  <a:close/>
                </a:path>
                <a:path w="4610100" h="3926204">
                  <a:moveTo>
                    <a:pt x="4437219" y="3168770"/>
                  </a:moveTo>
                  <a:lnTo>
                    <a:pt x="4432133" y="3169784"/>
                  </a:lnTo>
                  <a:lnTo>
                    <a:pt x="4427734" y="3172516"/>
                  </a:lnTo>
                  <a:lnTo>
                    <a:pt x="4437219" y="3168770"/>
                  </a:lnTo>
                  <a:close/>
                </a:path>
                <a:path w="4610100" h="3926204">
                  <a:moveTo>
                    <a:pt x="4539725" y="3168770"/>
                  </a:moveTo>
                  <a:lnTo>
                    <a:pt x="4437219" y="3168770"/>
                  </a:lnTo>
                  <a:lnTo>
                    <a:pt x="4427734" y="3172516"/>
                  </a:lnTo>
                  <a:lnTo>
                    <a:pt x="4536088" y="3172516"/>
                  </a:lnTo>
                  <a:lnTo>
                    <a:pt x="4538237" y="3171188"/>
                  </a:lnTo>
                  <a:lnTo>
                    <a:pt x="4539725" y="3168770"/>
                  </a:lnTo>
                  <a:close/>
                </a:path>
                <a:path w="4610100" h="3926204">
                  <a:moveTo>
                    <a:pt x="176439" y="3168770"/>
                  </a:moveTo>
                  <a:lnTo>
                    <a:pt x="172801" y="3168770"/>
                  </a:lnTo>
                  <a:lnTo>
                    <a:pt x="178055" y="3169821"/>
                  </a:lnTo>
                  <a:lnTo>
                    <a:pt x="176439" y="3168770"/>
                  </a:lnTo>
                  <a:close/>
                </a:path>
                <a:path w="4610100" h="3926204">
                  <a:moveTo>
                    <a:pt x="4496777" y="3129652"/>
                  </a:moveTo>
                  <a:lnTo>
                    <a:pt x="4432133" y="3169784"/>
                  </a:lnTo>
                  <a:lnTo>
                    <a:pt x="4437219" y="3168770"/>
                  </a:lnTo>
                  <a:lnTo>
                    <a:pt x="4539725" y="3168770"/>
                  </a:lnTo>
                  <a:lnTo>
                    <a:pt x="4560207" y="3135488"/>
                  </a:lnTo>
                  <a:lnTo>
                    <a:pt x="4493182" y="3135488"/>
                  </a:lnTo>
                  <a:lnTo>
                    <a:pt x="4496777" y="3129652"/>
                  </a:lnTo>
                  <a:close/>
                </a:path>
                <a:path w="4610100" h="3926204">
                  <a:moveTo>
                    <a:pt x="4502193" y="3126290"/>
                  </a:moveTo>
                  <a:lnTo>
                    <a:pt x="4496777" y="3129652"/>
                  </a:lnTo>
                  <a:lnTo>
                    <a:pt x="4493182" y="3135488"/>
                  </a:lnTo>
                  <a:lnTo>
                    <a:pt x="4502193" y="3126290"/>
                  </a:lnTo>
                  <a:close/>
                </a:path>
                <a:path w="4610100" h="3926204">
                  <a:moveTo>
                    <a:pt x="4565868" y="3126290"/>
                  </a:moveTo>
                  <a:lnTo>
                    <a:pt x="4502193" y="3126290"/>
                  </a:lnTo>
                  <a:lnTo>
                    <a:pt x="4493182" y="3135488"/>
                  </a:lnTo>
                  <a:lnTo>
                    <a:pt x="4560207" y="3135488"/>
                  </a:lnTo>
                  <a:lnTo>
                    <a:pt x="4565868" y="3126290"/>
                  </a:lnTo>
                  <a:close/>
                </a:path>
                <a:path w="4610100" h="3926204">
                  <a:moveTo>
                    <a:pt x="111574" y="3126622"/>
                  </a:moveTo>
                  <a:lnTo>
                    <a:pt x="119779" y="3134682"/>
                  </a:lnTo>
                  <a:lnTo>
                    <a:pt x="116568" y="3129867"/>
                  </a:lnTo>
                  <a:lnTo>
                    <a:pt x="111574" y="3126622"/>
                  </a:lnTo>
                  <a:close/>
                </a:path>
                <a:path w="4610100" h="3926204">
                  <a:moveTo>
                    <a:pt x="116568" y="3129867"/>
                  </a:moveTo>
                  <a:lnTo>
                    <a:pt x="119779" y="3134682"/>
                  </a:lnTo>
                  <a:lnTo>
                    <a:pt x="123978" y="3134682"/>
                  </a:lnTo>
                  <a:lnTo>
                    <a:pt x="116568" y="3129867"/>
                  </a:lnTo>
                  <a:close/>
                </a:path>
                <a:path w="4610100" h="3926204">
                  <a:moveTo>
                    <a:pt x="114404" y="3126622"/>
                  </a:moveTo>
                  <a:lnTo>
                    <a:pt x="111574" y="3126622"/>
                  </a:lnTo>
                  <a:lnTo>
                    <a:pt x="116568" y="3129867"/>
                  </a:lnTo>
                  <a:lnTo>
                    <a:pt x="114404" y="3126622"/>
                  </a:lnTo>
                  <a:close/>
                </a:path>
                <a:path w="4610100" h="3926204">
                  <a:moveTo>
                    <a:pt x="4537041" y="3064296"/>
                  </a:moveTo>
                  <a:lnTo>
                    <a:pt x="4496777" y="3129652"/>
                  </a:lnTo>
                  <a:lnTo>
                    <a:pt x="4502193" y="3126290"/>
                  </a:lnTo>
                  <a:lnTo>
                    <a:pt x="4565868" y="3126290"/>
                  </a:lnTo>
                  <a:lnTo>
                    <a:pt x="4590406" y="3086417"/>
                  </a:lnTo>
                  <a:lnTo>
                    <a:pt x="4593657" y="3070250"/>
                  </a:lnTo>
                  <a:lnTo>
                    <a:pt x="4535865" y="3070250"/>
                  </a:lnTo>
                  <a:lnTo>
                    <a:pt x="4537041" y="3064296"/>
                  </a:lnTo>
                  <a:close/>
                </a:path>
                <a:path w="4610100" h="3926204">
                  <a:moveTo>
                    <a:pt x="69982" y="3060009"/>
                  </a:moveTo>
                  <a:lnTo>
                    <a:pt x="74202" y="3070250"/>
                  </a:lnTo>
                  <a:lnTo>
                    <a:pt x="73085" y="3064662"/>
                  </a:lnTo>
                  <a:lnTo>
                    <a:pt x="69982" y="3060009"/>
                  </a:lnTo>
                  <a:close/>
                </a:path>
                <a:path w="4610100" h="3926204">
                  <a:moveTo>
                    <a:pt x="73085" y="3064662"/>
                  </a:moveTo>
                  <a:lnTo>
                    <a:pt x="74202" y="3070250"/>
                  </a:lnTo>
                  <a:lnTo>
                    <a:pt x="76811" y="3070250"/>
                  </a:lnTo>
                  <a:lnTo>
                    <a:pt x="73085" y="3064662"/>
                  </a:lnTo>
                  <a:close/>
                </a:path>
                <a:path w="4610100" h="3926204">
                  <a:moveTo>
                    <a:pt x="4539185" y="3060815"/>
                  </a:moveTo>
                  <a:lnTo>
                    <a:pt x="4537041" y="3064296"/>
                  </a:lnTo>
                  <a:lnTo>
                    <a:pt x="4535865" y="3070250"/>
                  </a:lnTo>
                  <a:lnTo>
                    <a:pt x="4539185" y="3060815"/>
                  </a:lnTo>
                  <a:close/>
                </a:path>
                <a:path w="4610100" h="3926204">
                  <a:moveTo>
                    <a:pt x="4595555" y="3060815"/>
                  </a:moveTo>
                  <a:lnTo>
                    <a:pt x="4539185" y="3060815"/>
                  </a:lnTo>
                  <a:lnTo>
                    <a:pt x="4535865" y="3070250"/>
                  </a:lnTo>
                  <a:lnTo>
                    <a:pt x="4593657" y="3070250"/>
                  </a:lnTo>
                  <a:lnTo>
                    <a:pt x="4595555" y="3060815"/>
                  </a:lnTo>
                  <a:close/>
                </a:path>
                <a:path w="4610100" h="3926204">
                  <a:moveTo>
                    <a:pt x="72154" y="3060009"/>
                  </a:moveTo>
                  <a:lnTo>
                    <a:pt x="69982" y="3060009"/>
                  </a:lnTo>
                  <a:lnTo>
                    <a:pt x="73085" y="3064662"/>
                  </a:lnTo>
                  <a:lnTo>
                    <a:pt x="72154" y="3060009"/>
                  </a:lnTo>
                  <a:close/>
                </a:path>
                <a:path w="4610100" h="3926204">
                  <a:moveTo>
                    <a:pt x="4552939" y="2983757"/>
                  </a:moveTo>
                  <a:lnTo>
                    <a:pt x="4537041" y="3064296"/>
                  </a:lnTo>
                  <a:lnTo>
                    <a:pt x="4539185" y="3060815"/>
                  </a:lnTo>
                  <a:lnTo>
                    <a:pt x="4595555" y="3060815"/>
                  </a:lnTo>
                  <a:lnTo>
                    <a:pt x="4609850" y="2989746"/>
                  </a:lnTo>
                  <a:lnTo>
                    <a:pt x="4609850" y="2986901"/>
                  </a:lnTo>
                  <a:lnTo>
                    <a:pt x="4552939" y="2986901"/>
                  </a:lnTo>
                  <a:lnTo>
                    <a:pt x="4552939" y="2983757"/>
                  </a:lnTo>
                  <a:close/>
                </a:path>
                <a:path w="4610100" h="3926204">
                  <a:moveTo>
                    <a:pt x="56418" y="2981354"/>
                  </a:moveTo>
                  <a:lnTo>
                    <a:pt x="56987" y="2986901"/>
                  </a:lnTo>
                  <a:lnTo>
                    <a:pt x="56898" y="2983757"/>
                  </a:lnTo>
                  <a:lnTo>
                    <a:pt x="56418" y="2981354"/>
                  </a:lnTo>
                  <a:close/>
                </a:path>
                <a:path w="4610100" h="3926204">
                  <a:moveTo>
                    <a:pt x="56987" y="2984199"/>
                  </a:moveTo>
                  <a:lnTo>
                    <a:pt x="56987" y="2986901"/>
                  </a:lnTo>
                  <a:lnTo>
                    <a:pt x="57527" y="2986901"/>
                  </a:lnTo>
                  <a:lnTo>
                    <a:pt x="56987" y="2984199"/>
                  </a:lnTo>
                  <a:close/>
                </a:path>
                <a:path w="4610100" h="3926204">
                  <a:moveTo>
                    <a:pt x="4553413" y="2981354"/>
                  </a:moveTo>
                  <a:lnTo>
                    <a:pt x="4552939" y="2983757"/>
                  </a:lnTo>
                  <a:lnTo>
                    <a:pt x="4552939" y="2986901"/>
                  </a:lnTo>
                  <a:lnTo>
                    <a:pt x="4553413" y="2981354"/>
                  </a:lnTo>
                  <a:close/>
                </a:path>
                <a:path w="4610100" h="3926204">
                  <a:moveTo>
                    <a:pt x="4609850" y="2981354"/>
                  </a:moveTo>
                  <a:lnTo>
                    <a:pt x="4553413" y="2981354"/>
                  </a:lnTo>
                  <a:lnTo>
                    <a:pt x="4552939" y="2986901"/>
                  </a:lnTo>
                  <a:lnTo>
                    <a:pt x="4609850" y="2986901"/>
                  </a:lnTo>
                  <a:lnTo>
                    <a:pt x="4609850" y="2981354"/>
                  </a:lnTo>
                  <a:close/>
                </a:path>
                <a:path w="4610100" h="3926204">
                  <a:moveTo>
                    <a:pt x="56987" y="2981354"/>
                  </a:moveTo>
                  <a:lnTo>
                    <a:pt x="56418" y="2981354"/>
                  </a:lnTo>
                  <a:lnTo>
                    <a:pt x="56987" y="2984199"/>
                  </a:lnTo>
                  <a:lnTo>
                    <a:pt x="56987" y="2981354"/>
                  </a:lnTo>
                  <a:close/>
                </a:path>
                <a:path w="4610100" h="3926204">
                  <a:moveTo>
                    <a:pt x="4552939" y="259212"/>
                  </a:moveTo>
                  <a:lnTo>
                    <a:pt x="4552939" y="2983757"/>
                  </a:lnTo>
                  <a:lnTo>
                    <a:pt x="4553413" y="2981354"/>
                  </a:lnTo>
                  <a:lnTo>
                    <a:pt x="4609850" y="2981354"/>
                  </a:lnTo>
                  <a:lnTo>
                    <a:pt x="4609850" y="261614"/>
                  </a:lnTo>
                  <a:lnTo>
                    <a:pt x="4553413" y="261614"/>
                  </a:lnTo>
                  <a:lnTo>
                    <a:pt x="4552939" y="259212"/>
                  </a:lnTo>
                  <a:close/>
                </a:path>
                <a:path w="4610100" h="3926204">
                  <a:moveTo>
                    <a:pt x="4268429" y="341360"/>
                  </a:moveTo>
                  <a:lnTo>
                    <a:pt x="341449" y="341360"/>
                  </a:lnTo>
                  <a:lnTo>
                    <a:pt x="341449" y="2901608"/>
                  </a:lnTo>
                  <a:lnTo>
                    <a:pt x="4268429" y="2901608"/>
                  </a:lnTo>
                  <a:lnTo>
                    <a:pt x="4268429" y="2873114"/>
                  </a:lnTo>
                  <a:lnTo>
                    <a:pt x="398455" y="2873114"/>
                  </a:lnTo>
                  <a:lnTo>
                    <a:pt x="369952" y="2844668"/>
                  </a:lnTo>
                  <a:lnTo>
                    <a:pt x="398455" y="2844668"/>
                  </a:lnTo>
                  <a:lnTo>
                    <a:pt x="398455" y="398300"/>
                  </a:lnTo>
                  <a:lnTo>
                    <a:pt x="369952" y="398300"/>
                  </a:lnTo>
                  <a:lnTo>
                    <a:pt x="398455" y="369806"/>
                  </a:lnTo>
                  <a:lnTo>
                    <a:pt x="4268429" y="369806"/>
                  </a:lnTo>
                  <a:lnTo>
                    <a:pt x="4268429" y="341360"/>
                  </a:lnTo>
                  <a:close/>
                </a:path>
                <a:path w="4610100" h="3926204">
                  <a:moveTo>
                    <a:pt x="398455" y="2844668"/>
                  </a:moveTo>
                  <a:lnTo>
                    <a:pt x="369952" y="2844668"/>
                  </a:lnTo>
                  <a:lnTo>
                    <a:pt x="398455" y="2873114"/>
                  </a:lnTo>
                  <a:lnTo>
                    <a:pt x="398455" y="2844668"/>
                  </a:lnTo>
                  <a:close/>
                </a:path>
                <a:path w="4610100" h="3926204">
                  <a:moveTo>
                    <a:pt x="4211423" y="2844668"/>
                  </a:moveTo>
                  <a:lnTo>
                    <a:pt x="398455" y="2844668"/>
                  </a:lnTo>
                  <a:lnTo>
                    <a:pt x="398455" y="2873114"/>
                  </a:lnTo>
                  <a:lnTo>
                    <a:pt x="4211423" y="2873114"/>
                  </a:lnTo>
                  <a:lnTo>
                    <a:pt x="4211423" y="2844668"/>
                  </a:lnTo>
                  <a:close/>
                </a:path>
                <a:path w="4610100" h="3926204">
                  <a:moveTo>
                    <a:pt x="4211423" y="369806"/>
                  </a:moveTo>
                  <a:lnTo>
                    <a:pt x="4211423" y="2873114"/>
                  </a:lnTo>
                  <a:lnTo>
                    <a:pt x="4239926" y="2844668"/>
                  </a:lnTo>
                  <a:lnTo>
                    <a:pt x="4268429" y="2844668"/>
                  </a:lnTo>
                  <a:lnTo>
                    <a:pt x="4268429" y="398300"/>
                  </a:lnTo>
                  <a:lnTo>
                    <a:pt x="4239926" y="398300"/>
                  </a:lnTo>
                  <a:lnTo>
                    <a:pt x="4211423" y="369806"/>
                  </a:lnTo>
                  <a:close/>
                </a:path>
                <a:path w="4610100" h="3926204">
                  <a:moveTo>
                    <a:pt x="4268429" y="2844668"/>
                  </a:moveTo>
                  <a:lnTo>
                    <a:pt x="4239926" y="2844668"/>
                  </a:lnTo>
                  <a:lnTo>
                    <a:pt x="4211423" y="2873114"/>
                  </a:lnTo>
                  <a:lnTo>
                    <a:pt x="4268429" y="2873114"/>
                  </a:lnTo>
                  <a:lnTo>
                    <a:pt x="4268429" y="2844668"/>
                  </a:lnTo>
                  <a:close/>
                </a:path>
                <a:path w="4610100" h="3926204">
                  <a:moveTo>
                    <a:pt x="398455" y="369806"/>
                  </a:moveTo>
                  <a:lnTo>
                    <a:pt x="369952" y="398300"/>
                  </a:lnTo>
                  <a:lnTo>
                    <a:pt x="398455" y="398300"/>
                  </a:lnTo>
                  <a:lnTo>
                    <a:pt x="398455" y="369806"/>
                  </a:lnTo>
                  <a:close/>
                </a:path>
                <a:path w="4610100" h="3926204">
                  <a:moveTo>
                    <a:pt x="4211423" y="369806"/>
                  </a:moveTo>
                  <a:lnTo>
                    <a:pt x="398455" y="369806"/>
                  </a:lnTo>
                  <a:lnTo>
                    <a:pt x="398455" y="398300"/>
                  </a:lnTo>
                  <a:lnTo>
                    <a:pt x="4211423" y="398300"/>
                  </a:lnTo>
                  <a:lnTo>
                    <a:pt x="4211423" y="369806"/>
                  </a:lnTo>
                  <a:close/>
                </a:path>
                <a:path w="4610100" h="3926204">
                  <a:moveTo>
                    <a:pt x="4268429" y="369806"/>
                  </a:moveTo>
                  <a:lnTo>
                    <a:pt x="4211423" y="369806"/>
                  </a:lnTo>
                  <a:lnTo>
                    <a:pt x="4239926" y="398300"/>
                  </a:lnTo>
                  <a:lnTo>
                    <a:pt x="4268429" y="398300"/>
                  </a:lnTo>
                  <a:lnTo>
                    <a:pt x="4268429" y="369806"/>
                  </a:lnTo>
                  <a:close/>
                </a:path>
                <a:path w="4610100" h="3926204">
                  <a:moveTo>
                    <a:pt x="56987" y="256020"/>
                  </a:moveTo>
                  <a:lnTo>
                    <a:pt x="56418" y="261614"/>
                  </a:lnTo>
                  <a:lnTo>
                    <a:pt x="56898" y="259212"/>
                  </a:lnTo>
                  <a:lnTo>
                    <a:pt x="56987" y="256020"/>
                  </a:lnTo>
                  <a:close/>
                </a:path>
                <a:path w="4610100" h="3926204">
                  <a:moveTo>
                    <a:pt x="56987" y="258769"/>
                  </a:moveTo>
                  <a:lnTo>
                    <a:pt x="56418" y="261614"/>
                  </a:lnTo>
                  <a:lnTo>
                    <a:pt x="56987" y="261614"/>
                  </a:lnTo>
                  <a:lnTo>
                    <a:pt x="56987" y="258769"/>
                  </a:lnTo>
                  <a:close/>
                </a:path>
                <a:path w="4610100" h="3926204">
                  <a:moveTo>
                    <a:pt x="4552939" y="256020"/>
                  </a:moveTo>
                  <a:lnTo>
                    <a:pt x="4552939" y="259212"/>
                  </a:lnTo>
                  <a:lnTo>
                    <a:pt x="4553413" y="261614"/>
                  </a:lnTo>
                  <a:lnTo>
                    <a:pt x="4552939" y="256020"/>
                  </a:lnTo>
                  <a:close/>
                </a:path>
                <a:path w="4610100" h="3926204">
                  <a:moveTo>
                    <a:pt x="4609850" y="256020"/>
                  </a:moveTo>
                  <a:lnTo>
                    <a:pt x="4552939" y="256020"/>
                  </a:lnTo>
                  <a:lnTo>
                    <a:pt x="4553413" y="261614"/>
                  </a:lnTo>
                  <a:lnTo>
                    <a:pt x="4609850" y="261614"/>
                  </a:lnTo>
                  <a:lnTo>
                    <a:pt x="4609850" y="256020"/>
                  </a:lnTo>
                  <a:close/>
                </a:path>
                <a:path w="4610100" h="3926204">
                  <a:moveTo>
                    <a:pt x="4537028" y="178606"/>
                  </a:moveTo>
                  <a:lnTo>
                    <a:pt x="4552939" y="259212"/>
                  </a:lnTo>
                  <a:lnTo>
                    <a:pt x="4552939" y="256020"/>
                  </a:lnTo>
                  <a:lnTo>
                    <a:pt x="4609850" y="256020"/>
                  </a:lnTo>
                  <a:lnTo>
                    <a:pt x="4609850" y="253222"/>
                  </a:lnTo>
                  <a:lnTo>
                    <a:pt x="4595709" y="182675"/>
                  </a:lnTo>
                  <a:lnTo>
                    <a:pt x="4539660" y="182675"/>
                  </a:lnTo>
                  <a:lnTo>
                    <a:pt x="4537028" y="178606"/>
                  </a:lnTo>
                  <a:close/>
                </a:path>
                <a:path w="4610100" h="3926204">
                  <a:moveTo>
                    <a:pt x="57537" y="256020"/>
                  </a:moveTo>
                  <a:lnTo>
                    <a:pt x="56987" y="256020"/>
                  </a:lnTo>
                  <a:lnTo>
                    <a:pt x="56987" y="258769"/>
                  </a:lnTo>
                  <a:lnTo>
                    <a:pt x="57537" y="256020"/>
                  </a:lnTo>
                  <a:close/>
                </a:path>
                <a:path w="4610100" h="3926204">
                  <a:moveTo>
                    <a:pt x="74202" y="172718"/>
                  </a:moveTo>
                  <a:lnTo>
                    <a:pt x="69602" y="183481"/>
                  </a:lnTo>
                  <a:lnTo>
                    <a:pt x="73028" y="178588"/>
                  </a:lnTo>
                  <a:lnTo>
                    <a:pt x="74202" y="172718"/>
                  </a:lnTo>
                  <a:close/>
                </a:path>
                <a:path w="4610100" h="3926204">
                  <a:moveTo>
                    <a:pt x="73028" y="178588"/>
                  </a:moveTo>
                  <a:lnTo>
                    <a:pt x="69602" y="183481"/>
                  </a:lnTo>
                  <a:lnTo>
                    <a:pt x="72049" y="183481"/>
                  </a:lnTo>
                  <a:lnTo>
                    <a:pt x="73028" y="178588"/>
                  </a:lnTo>
                  <a:close/>
                </a:path>
                <a:path w="4610100" h="3926204">
                  <a:moveTo>
                    <a:pt x="4535865" y="172718"/>
                  </a:moveTo>
                  <a:lnTo>
                    <a:pt x="4537028" y="178606"/>
                  </a:lnTo>
                  <a:lnTo>
                    <a:pt x="4539660" y="182675"/>
                  </a:lnTo>
                  <a:lnTo>
                    <a:pt x="4535865" y="172718"/>
                  </a:lnTo>
                  <a:close/>
                </a:path>
                <a:path w="4610100" h="3926204">
                  <a:moveTo>
                    <a:pt x="4593713" y="172718"/>
                  </a:moveTo>
                  <a:lnTo>
                    <a:pt x="4535865" y="172718"/>
                  </a:lnTo>
                  <a:lnTo>
                    <a:pt x="4539660" y="182675"/>
                  </a:lnTo>
                  <a:lnTo>
                    <a:pt x="4595709" y="182675"/>
                  </a:lnTo>
                  <a:lnTo>
                    <a:pt x="4593713" y="172718"/>
                  </a:lnTo>
                  <a:close/>
                </a:path>
                <a:path w="4610100" h="3926204">
                  <a:moveTo>
                    <a:pt x="4496831" y="116465"/>
                  </a:moveTo>
                  <a:lnTo>
                    <a:pt x="4537028" y="178606"/>
                  </a:lnTo>
                  <a:lnTo>
                    <a:pt x="4535865" y="172718"/>
                  </a:lnTo>
                  <a:lnTo>
                    <a:pt x="4593713" y="172718"/>
                  </a:lnTo>
                  <a:lnTo>
                    <a:pt x="4590406" y="156219"/>
                  </a:lnTo>
                  <a:lnTo>
                    <a:pt x="4566790" y="119713"/>
                  </a:lnTo>
                  <a:lnTo>
                    <a:pt x="4501719" y="119713"/>
                  </a:lnTo>
                  <a:lnTo>
                    <a:pt x="4496831" y="116465"/>
                  </a:lnTo>
                  <a:close/>
                </a:path>
                <a:path w="4610100" h="3926204">
                  <a:moveTo>
                    <a:pt x="77138" y="172718"/>
                  </a:moveTo>
                  <a:lnTo>
                    <a:pt x="74202" y="172718"/>
                  </a:lnTo>
                  <a:lnTo>
                    <a:pt x="73028" y="178588"/>
                  </a:lnTo>
                  <a:lnTo>
                    <a:pt x="77138" y="172718"/>
                  </a:lnTo>
                  <a:close/>
                </a:path>
                <a:path w="4610100" h="3926204">
                  <a:moveTo>
                    <a:pt x="4493656" y="111558"/>
                  </a:moveTo>
                  <a:lnTo>
                    <a:pt x="4496831" y="116465"/>
                  </a:lnTo>
                  <a:lnTo>
                    <a:pt x="4501719" y="119713"/>
                  </a:lnTo>
                  <a:lnTo>
                    <a:pt x="4493656" y="111558"/>
                  </a:lnTo>
                  <a:close/>
                </a:path>
                <a:path w="4610100" h="3926204">
                  <a:moveTo>
                    <a:pt x="4561515" y="111558"/>
                  </a:moveTo>
                  <a:lnTo>
                    <a:pt x="4493656" y="111558"/>
                  </a:lnTo>
                  <a:lnTo>
                    <a:pt x="4501719" y="119713"/>
                  </a:lnTo>
                  <a:lnTo>
                    <a:pt x="4566790" y="119713"/>
                  </a:lnTo>
                  <a:lnTo>
                    <a:pt x="4561515" y="111558"/>
                  </a:lnTo>
                  <a:close/>
                </a:path>
                <a:path w="4610100" h="3926204">
                  <a:moveTo>
                    <a:pt x="119400" y="112364"/>
                  </a:moveTo>
                  <a:lnTo>
                    <a:pt x="112381" y="119333"/>
                  </a:lnTo>
                  <a:lnTo>
                    <a:pt x="116574" y="116398"/>
                  </a:lnTo>
                  <a:lnTo>
                    <a:pt x="119400" y="112364"/>
                  </a:lnTo>
                  <a:close/>
                </a:path>
                <a:path w="4610100" h="3926204">
                  <a:moveTo>
                    <a:pt x="116574" y="116398"/>
                  </a:moveTo>
                  <a:lnTo>
                    <a:pt x="112381" y="119333"/>
                  </a:lnTo>
                  <a:lnTo>
                    <a:pt x="114519" y="119333"/>
                  </a:lnTo>
                  <a:lnTo>
                    <a:pt x="116574" y="116398"/>
                  </a:lnTo>
                  <a:close/>
                </a:path>
                <a:path w="4610100" h="3926204">
                  <a:moveTo>
                    <a:pt x="4431386" y="72987"/>
                  </a:moveTo>
                  <a:lnTo>
                    <a:pt x="4496831" y="116465"/>
                  </a:lnTo>
                  <a:lnTo>
                    <a:pt x="4493656" y="111558"/>
                  </a:lnTo>
                  <a:lnTo>
                    <a:pt x="4561515" y="111558"/>
                  </a:lnTo>
                  <a:lnTo>
                    <a:pt x="4538237" y="75573"/>
                  </a:lnTo>
                  <a:lnTo>
                    <a:pt x="4536098" y="74151"/>
                  </a:lnTo>
                  <a:lnTo>
                    <a:pt x="4437219" y="74151"/>
                  </a:lnTo>
                  <a:lnTo>
                    <a:pt x="4431386" y="72987"/>
                  </a:lnTo>
                  <a:close/>
                </a:path>
                <a:path w="4610100" h="3926204">
                  <a:moveTo>
                    <a:pt x="122340" y="112364"/>
                  </a:moveTo>
                  <a:lnTo>
                    <a:pt x="119400" y="112364"/>
                  </a:lnTo>
                  <a:lnTo>
                    <a:pt x="116574" y="116398"/>
                  </a:lnTo>
                  <a:lnTo>
                    <a:pt x="122340" y="112364"/>
                  </a:lnTo>
                  <a:close/>
                </a:path>
                <a:path w="4610100" h="3926204">
                  <a:moveTo>
                    <a:pt x="183520" y="69552"/>
                  </a:moveTo>
                  <a:lnTo>
                    <a:pt x="172801" y="74151"/>
                  </a:lnTo>
                  <a:lnTo>
                    <a:pt x="178610" y="72987"/>
                  </a:lnTo>
                  <a:lnTo>
                    <a:pt x="183520" y="69552"/>
                  </a:lnTo>
                  <a:close/>
                </a:path>
                <a:path w="4610100" h="3926204">
                  <a:moveTo>
                    <a:pt x="178606" y="72990"/>
                  </a:moveTo>
                  <a:lnTo>
                    <a:pt x="172801" y="74151"/>
                  </a:lnTo>
                  <a:lnTo>
                    <a:pt x="176948" y="74151"/>
                  </a:lnTo>
                  <a:lnTo>
                    <a:pt x="178606" y="72990"/>
                  </a:lnTo>
                  <a:close/>
                </a:path>
                <a:path w="4610100" h="3926204">
                  <a:moveTo>
                    <a:pt x="4426785" y="69931"/>
                  </a:moveTo>
                  <a:lnTo>
                    <a:pt x="4431399" y="72990"/>
                  </a:lnTo>
                  <a:lnTo>
                    <a:pt x="4437219" y="74151"/>
                  </a:lnTo>
                  <a:lnTo>
                    <a:pt x="4426785" y="69931"/>
                  </a:lnTo>
                  <a:close/>
                </a:path>
                <a:path w="4610100" h="3926204">
                  <a:moveTo>
                    <a:pt x="4529752" y="69931"/>
                  </a:moveTo>
                  <a:lnTo>
                    <a:pt x="4426785" y="69931"/>
                  </a:lnTo>
                  <a:lnTo>
                    <a:pt x="4437219" y="74151"/>
                  </a:lnTo>
                  <a:lnTo>
                    <a:pt x="4536098" y="74151"/>
                  </a:lnTo>
                  <a:lnTo>
                    <a:pt x="4529752" y="69931"/>
                  </a:lnTo>
                  <a:close/>
                </a:path>
                <a:path w="4610100" h="3926204">
                  <a:moveTo>
                    <a:pt x="195803" y="69552"/>
                  </a:moveTo>
                  <a:lnTo>
                    <a:pt x="183520" y="69552"/>
                  </a:lnTo>
                  <a:lnTo>
                    <a:pt x="178606" y="72990"/>
                  </a:lnTo>
                  <a:lnTo>
                    <a:pt x="195803" y="69552"/>
                  </a:lnTo>
                  <a:close/>
                </a:path>
                <a:path w="4610100" h="3926204">
                  <a:moveTo>
                    <a:pt x="4348058" y="56371"/>
                  </a:moveTo>
                  <a:lnTo>
                    <a:pt x="4431386" y="72987"/>
                  </a:lnTo>
                  <a:lnTo>
                    <a:pt x="4426785" y="69931"/>
                  </a:lnTo>
                  <a:lnTo>
                    <a:pt x="4529752" y="69931"/>
                  </a:lnTo>
                  <a:lnTo>
                    <a:pt x="4510216" y="56940"/>
                  </a:lnTo>
                  <a:lnTo>
                    <a:pt x="4353749" y="56940"/>
                  </a:lnTo>
                  <a:lnTo>
                    <a:pt x="4348058" y="56371"/>
                  </a:lnTo>
                  <a:close/>
                </a:path>
                <a:path w="4610100" h="3926204">
                  <a:moveTo>
                    <a:pt x="261725" y="56371"/>
                  </a:moveTo>
                  <a:lnTo>
                    <a:pt x="256129" y="56940"/>
                  </a:lnTo>
                  <a:lnTo>
                    <a:pt x="258880" y="56940"/>
                  </a:lnTo>
                  <a:lnTo>
                    <a:pt x="261725" y="56371"/>
                  </a:lnTo>
                  <a:close/>
                </a:path>
                <a:path w="4610100" h="3926204">
                  <a:moveTo>
                    <a:pt x="4348058" y="56371"/>
                  </a:moveTo>
                  <a:lnTo>
                    <a:pt x="261725" y="56371"/>
                  </a:lnTo>
                  <a:lnTo>
                    <a:pt x="258880" y="56940"/>
                  </a:lnTo>
                  <a:lnTo>
                    <a:pt x="4350911" y="56940"/>
                  </a:lnTo>
                  <a:lnTo>
                    <a:pt x="4348058" y="56371"/>
                  </a:lnTo>
                  <a:close/>
                </a:path>
                <a:path w="4610100" h="3926204">
                  <a:moveTo>
                    <a:pt x="4509361" y="56371"/>
                  </a:moveTo>
                  <a:lnTo>
                    <a:pt x="4348058" y="56371"/>
                  </a:lnTo>
                  <a:lnTo>
                    <a:pt x="4353749" y="56940"/>
                  </a:lnTo>
                  <a:lnTo>
                    <a:pt x="4510216" y="56940"/>
                  </a:lnTo>
                  <a:lnTo>
                    <a:pt x="4509361" y="56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0172" y="5012436"/>
              <a:ext cx="1543812" cy="134416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19125" cy="6858000"/>
          </a:xfrm>
          <a:custGeom>
            <a:avLst/>
            <a:gdLst/>
            <a:ahLst/>
            <a:cxnLst/>
            <a:rect l="l" t="t" r="r" b="b"/>
            <a:pathLst>
              <a:path w="619125" h="6858000">
                <a:moveTo>
                  <a:pt x="618743" y="6857998"/>
                </a:moveTo>
                <a:lnTo>
                  <a:pt x="618743" y="0"/>
                </a:lnTo>
                <a:lnTo>
                  <a:pt x="0" y="0"/>
                </a:lnTo>
                <a:lnTo>
                  <a:pt x="0" y="6857998"/>
                </a:lnTo>
                <a:lnTo>
                  <a:pt x="618743" y="6857998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1499" y="234441"/>
            <a:ext cx="1074858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/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Preparing</a:t>
            </a:r>
            <a:r>
              <a:rPr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  <a:br>
              <a:rPr lang="en-GB" b="1" spc="-5" dirty="0">
                <a:solidFill>
                  <a:srgbClr val="000000"/>
                </a:solidFill>
              </a:rPr>
            </a:br>
            <a:r>
              <a:rPr lang="en-GB" sz="2000" b="1" spc="-5" dirty="0"/>
              <a:t>This is </a:t>
            </a:r>
            <a:r>
              <a:rPr lang="en-GB" sz="2000" b="1" i="1" spc="-5" dirty="0"/>
              <a:t>only </a:t>
            </a:r>
            <a:r>
              <a:rPr lang="en-GB" sz="2000" b="1" spc="-5" dirty="0"/>
              <a:t>appropriate to remote invigilated exams for Level 3 and Level 4</a:t>
            </a:r>
            <a:r>
              <a:rPr lang="en-GB" b="1" spc="-5" dirty="0"/>
              <a:t>.</a:t>
            </a:r>
            <a:endParaRPr lang="en-US" b="1" spc="-5" dirty="0">
              <a:solidFill>
                <a:srgbClr val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547" y="1395506"/>
            <a:ext cx="611886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When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sitting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candidate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computer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phone/tablet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cameras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switched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throughout.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two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devices should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positioned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such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way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that: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computer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camera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shows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candidate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their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upper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torso</a:t>
            </a:r>
            <a:endParaRPr sz="1600" dirty="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possible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front-on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view.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241300" marR="10350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mobile phone/tablet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camera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should 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positioned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wider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angle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shows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candidate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profile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also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gives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unimpeded view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much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room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possible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 dirty="0">
              <a:latin typeface="Arial"/>
              <a:cs typeface="Arial"/>
            </a:endParaRPr>
          </a:p>
          <a:p>
            <a:pPr marL="241300" marR="8255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Prior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assessment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day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arrange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practice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run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video technology so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ready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go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 dirty="0">
              <a:latin typeface="Arial"/>
              <a:cs typeface="Arial"/>
            </a:endParaRPr>
          </a:p>
          <a:p>
            <a:pPr marL="241300" marR="20891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6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need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decide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beforehand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technology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 use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supports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video conferencing,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e.g.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Microsoft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Teams,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Skype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Business,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Webinar,</a:t>
            </a:r>
            <a:r>
              <a:rPr sz="1600" spc="-5" dirty="0">
                <a:latin typeface="Arial"/>
                <a:cs typeface="Arial"/>
              </a:rPr>
              <a:t> Zoom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650" dirty="0">
              <a:latin typeface="Arial"/>
              <a:cs typeface="Arial"/>
            </a:endParaRPr>
          </a:p>
          <a:p>
            <a:pPr marL="241300" marR="3175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5" dirty="0">
                <a:latin typeface="Arial"/>
                <a:cs typeface="Arial"/>
              </a:rPr>
              <a:t>Make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sure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you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know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login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details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and</a:t>
            </a:r>
            <a:r>
              <a:rPr sz="1600" b="1" dirty="0">
                <a:latin typeface="Arial"/>
                <a:cs typeface="Arial"/>
              </a:rPr>
              <a:t> password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Premier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Partnership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website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5485" y="1857594"/>
            <a:ext cx="4587936" cy="30717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321046" y="6446122"/>
            <a:ext cx="15500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5" dirty="0">
                <a:solidFill>
                  <a:srgbClr val="888888"/>
                </a:solidFill>
                <a:latin typeface="Arial"/>
                <a:cs typeface="Arial"/>
              </a:rPr>
              <a:t>Version</a:t>
            </a:r>
            <a:r>
              <a:rPr sz="1200" spc="-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.4</a:t>
            </a:r>
            <a:r>
              <a:rPr sz="120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-</a:t>
            </a:r>
            <a:r>
              <a:rPr sz="1200" spc="-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June</a:t>
            </a: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2021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7C35D44-7F61-4BBD-8013-0E8D30E165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lang="en-GB" sz="100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18" name="Diagram 17" descr="5 points to remember">
            <a:extLst>
              <a:ext uri="{FF2B5EF4-FFF2-40B4-BE49-F238E27FC236}">
                <a16:creationId xmlns:a16="http://schemas.microsoft.com/office/drawing/2014/main" id="{7A550A5D-AD60-448D-8A0E-8B2AFF69D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98205"/>
              </p:ext>
            </p:extLst>
          </p:nvPr>
        </p:nvGraphicFramePr>
        <p:xfrm>
          <a:off x="1076639" y="1504385"/>
          <a:ext cx="10867771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object 3">
            <a:extLst>
              <a:ext uri="{FF2B5EF4-FFF2-40B4-BE49-F238E27FC236}">
                <a16:creationId xmlns:a16="http://schemas.microsoft.com/office/drawing/2014/main" id="{0578D3C8-0E3D-4655-B3BB-E7CCCA5F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42266"/>
            <a:ext cx="715010" cy="6858000"/>
          </a:xfrm>
          <a:custGeom>
            <a:avLst/>
            <a:gdLst/>
            <a:ahLst/>
            <a:cxnLst/>
            <a:rect l="l" t="t" r="r" b="b"/>
            <a:pathLst>
              <a:path w="715010" h="6858000">
                <a:moveTo>
                  <a:pt x="714756" y="6857998"/>
                </a:moveTo>
                <a:lnTo>
                  <a:pt x="714756" y="0"/>
                </a:lnTo>
                <a:lnTo>
                  <a:pt x="0" y="0"/>
                </a:lnTo>
                <a:lnTo>
                  <a:pt x="0" y="6857998"/>
                </a:lnTo>
                <a:lnTo>
                  <a:pt x="714756" y="6857998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72617" y="245271"/>
            <a:ext cx="319913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latin typeface="Arial"/>
                <a:cs typeface="Arial"/>
              </a:rPr>
              <a:t>Preparing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your</a:t>
            </a:r>
            <a:r>
              <a:rPr sz="2000" b="1" dirty="0">
                <a:latin typeface="Arial"/>
                <a:cs typeface="Arial"/>
              </a:rPr>
              <a:t> Face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Assessment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25" name="object 3">
            <a:extLst>
              <a:ext uri="{FF2B5EF4-FFF2-40B4-BE49-F238E27FC236}">
                <a16:creationId xmlns:a16="http://schemas.microsoft.com/office/drawing/2014/main" id="{65856ABB-27A8-415E-AB25-23866FB53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5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64820" cy="6858000"/>
          </a:xfrm>
          <a:custGeom>
            <a:avLst/>
            <a:gdLst/>
            <a:ahLst/>
            <a:cxnLst/>
            <a:rect l="l" t="t" r="r" b="b"/>
            <a:pathLst>
              <a:path w="464820" h="6858000">
                <a:moveTo>
                  <a:pt x="464819" y="6857998"/>
                </a:moveTo>
                <a:lnTo>
                  <a:pt x="464819" y="0"/>
                </a:lnTo>
                <a:lnTo>
                  <a:pt x="0" y="0"/>
                </a:lnTo>
                <a:lnTo>
                  <a:pt x="0" y="6857998"/>
                </a:lnTo>
                <a:lnTo>
                  <a:pt x="464819" y="6857998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0455" y="399669"/>
            <a:ext cx="54013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80" dirty="0">
                <a:solidFill>
                  <a:srgbClr val="000000"/>
                </a:solidFill>
                <a:latin typeface="Arial"/>
                <a:cs typeface="Arial"/>
              </a:rPr>
              <a:t>Top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Tips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000000"/>
                </a:solidFill>
                <a:latin typeface="Arial"/>
                <a:cs typeface="Arial"/>
              </a:rPr>
              <a:t>–Your</a:t>
            </a:r>
            <a:r>
              <a:rPr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244600" y="1208912"/>
            <a:ext cx="8843010" cy="509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Read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all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questions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carefully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3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Arial"/>
                <a:cs typeface="Arial"/>
              </a:rPr>
              <a:t>Try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give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 answer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every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question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241300" marR="172720" indent="-228600">
              <a:lnSpc>
                <a:spcPts val="173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Remember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questions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carry</a:t>
            </a:r>
            <a:r>
              <a:rPr sz="16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different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marks,</a:t>
            </a:r>
            <a:r>
              <a:rPr sz="16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struggling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with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worth </a:t>
            </a:r>
            <a:r>
              <a:rPr sz="1600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mark,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move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come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back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later,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there</a:t>
            </a:r>
            <a:r>
              <a:rPr sz="16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may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be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further</a:t>
            </a:r>
            <a:r>
              <a:rPr sz="16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along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worth</a:t>
            </a:r>
            <a:r>
              <a:rPr sz="16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3 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marks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that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can answer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41300" marR="111125" indent="-228600">
              <a:lnSpc>
                <a:spcPts val="173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start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exam,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keep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check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time 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remind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regular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intervals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how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much </a:t>
            </a:r>
            <a:r>
              <a:rPr sz="1600" dirty="0">
                <a:latin typeface="Arial"/>
                <a:cs typeface="Arial"/>
              </a:rPr>
              <a:t>time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 left,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it’s</a:t>
            </a:r>
            <a:r>
              <a:rPr sz="1600" spc="-5" dirty="0">
                <a:latin typeface="Arial"/>
                <a:cs typeface="Arial"/>
              </a:rPr>
              <a:t> amazing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how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quickly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time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goes and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busy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notice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241300" marR="549275" indent="-228600">
              <a:lnSpc>
                <a:spcPts val="173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If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finish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early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have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spare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time,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read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through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your</a:t>
            </a:r>
            <a:r>
              <a:rPr sz="16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answers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again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see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if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can </a:t>
            </a:r>
            <a:r>
              <a:rPr sz="1600" spc="-4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improve on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what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have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written.</a:t>
            </a:r>
            <a:r>
              <a:rPr sz="1600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Check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that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have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not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missed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any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questions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ts val="1825"/>
              </a:lnSpc>
              <a:spcBef>
                <a:spcPts val="15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Keep </a:t>
            </a:r>
            <a:r>
              <a:rPr sz="1600" dirty="0">
                <a:latin typeface="Arial"/>
                <a:cs typeface="Arial"/>
              </a:rPr>
              <a:t>calm, </a:t>
            </a: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feel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nervous,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take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deep </a:t>
            </a:r>
            <a:r>
              <a:rPr sz="1600" spc="-10" dirty="0">
                <a:latin typeface="Arial"/>
                <a:cs typeface="Arial"/>
              </a:rPr>
              <a:t>breath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don’t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start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exam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until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feel</a:t>
            </a:r>
            <a:endParaRPr sz="1600" dirty="0">
              <a:latin typeface="Arial"/>
              <a:cs typeface="Arial"/>
            </a:endParaRPr>
          </a:p>
          <a:p>
            <a:pPr marL="241300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composed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Arial"/>
              <a:cs typeface="Arial"/>
            </a:endParaRPr>
          </a:p>
          <a:p>
            <a:pPr marL="241300" marR="126364" indent="-228600">
              <a:lnSpc>
                <a:spcPts val="173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Once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16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will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be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in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exam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conditions,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so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this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means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Arial"/>
                <a:cs typeface="Arial"/>
              </a:rPr>
              <a:t>you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won’t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be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able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take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break </a:t>
            </a:r>
            <a:r>
              <a:rPr sz="1600" spc="-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half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way</a:t>
            </a:r>
            <a:r>
              <a:rPr sz="16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through</a:t>
            </a:r>
            <a:r>
              <a:rPr sz="16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ask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any</a:t>
            </a:r>
            <a:r>
              <a:rPr sz="16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questions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at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this</a:t>
            </a: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stage</a:t>
            </a:r>
            <a:endParaRPr sz="1600" dirty="0">
              <a:latin typeface="Arial"/>
              <a:cs typeface="Arial"/>
            </a:endParaRPr>
          </a:p>
          <a:p>
            <a:pPr marL="241300" indent="-228600">
              <a:lnSpc>
                <a:spcPts val="1825"/>
              </a:lnSpc>
              <a:spcBef>
                <a:spcPts val="15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Reasonable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adjustments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considered so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please make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discuss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endParaRPr sz="1600" dirty="0">
              <a:latin typeface="Arial"/>
              <a:cs typeface="Arial"/>
            </a:endParaRPr>
          </a:p>
          <a:p>
            <a:pPr marL="241300">
              <a:lnSpc>
                <a:spcPts val="1825"/>
              </a:lnSpc>
            </a:pPr>
            <a:r>
              <a:rPr sz="1600" spc="-5" dirty="0">
                <a:latin typeface="Arial"/>
                <a:cs typeface="Arial"/>
              </a:rPr>
              <a:t>line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manager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training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provider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ahead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booking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exam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496" y="645668"/>
            <a:ext cx="9852539" cy="81368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sz="2000" b="1" dirty="0"/>
              <a:t>This is </a:t>
            </a:r>
            <a:r>
              <a:rPr lang="en-GB" sz="2000" b="1" i="1" dirty="0"/>
              <a:t>only </a:t>
            </a:r>
            <a:r>
              <a:rPr lang="en-GB" sz="2000" b="1" dirty="0"/>
              <a:t>appropriate to remote invigilated exams for Level 3 and Level 4.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50615" y="1524295"/>
            <a:ext cx="8051165" cy="37947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Role</a:t>
            </a:r>
            <a:r>
              <a:rPr sz="2000" b="1" spc="-3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7852F"/>
                </a:solidFill>
                <a:latin typeface="Arial"/>
                <a:cs typeface="Arial"/>
              </a:rPr>
              <a:t>invigilator</a:t>
            </a:r>
            <a:endParaRPr sz="2000" dirty="0">
              <a:latin typeface="Arial"/>
              <a:cs typeface="Arial"/>
            </a:endParaRPr>
          </a:p>
          <a:p>
            <a:pPr marL="12700" marR="678180" algn="just">
              <a:lnSpc>
                <a:spcPct val="106900"/>
              </a:lnSpc>
              <a:spcBef>
                <a:spcPts val="82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role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invigilator is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ensure that examinations are conducted in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accordance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regulatory requirements listed below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invigilation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checklist.</a:t>
            </a:r>
            <a:endParaRPr sz="1800" dirty="0">
              <a:latin typeface="Arial"/>
              <a:cs typeface="Arial"/>
            </a:endParaRPr>
          </a:p>
          <a:p>
            <a:pPr marL="12700" marR="565785" algn="just">
              <a:lnSpc>
                <a:spcPct val="106700"/>
              </a:lnSpc>
              <a:spcBef>
                <a:spcPts val="815"/>
              </a:spcBef>
            </a:pPr>
            <a:r>
              <a:rPr sz="1800" b="1" spc="-10" dirty="0">
                <a:latin typeface="Arial"/>
                <a:cs typeface="Arial"/>
              </a:rPr>
              <a:t>PLEASE </a:t>
            </a:r>
            <a:r>
              <a:rPr sz="1800" b="1" dirty="0">
                <a:latin typeface="Arial"/>
                <a:cs typeface="Arial"/>
              </a:rPr>
              <a:t>NOTE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remote invigilation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carried out on a 1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1 basis;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multiple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face.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  <a:spcBef>
                <a:spcPts val="795"/>
              </a:spcBef>
            </a:pPr>
            <a:r>
              <a:rPr sz="1800" dirty="0">
                <a:latin typeface="Arial"/>
                <a:cs typeface="Arial"/>
              </a:rPr>
              <a:t>As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length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tests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range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between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hours,</a:t>
            </a:r>
            <a:r>
              <a:rPr sz="1800" dirty="0">
                <a:latin typeface="Arial"/>
                <a:cs typeface="Arial"/>
              </a:rPr>
              <a:t> it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advisable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tests</a:t>
            </a:r>
            <a:r>
              <a:rPr sz="1800" spc="-5" dirty="0">
                <a:latin typeface="Arial"/>
                <a:cs typeface="Arial"/>
              </a:rPr>
              <a:t> per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between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break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 quite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intense.</a:t>
            </a:r>
            <a:endParaRPr sz="1800" dirty="0">
              <a:latin typeface="Arial"/>
              <a:cs typeface="Arial"/>
            </a:endParaRPr>
          </a:p>
          <a:p>
            <a:pPr marL="12700" marR="108585">
              <a:lnSpc>
                <a:spcPct val="100000"/>
              </a:lnSpc>
              <a:spcBef>
                <a:spcPts val="960"/>
              </a:spcBef>
            </a:pPr>
            <a:r>
              <a:rPr sz="1800" spc="-5" dirty="0">
                <a:latin typeface="Arial"/>
                <a:cs typeface="Arial"/>
              </a:rPr>
              <a:t>Add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30 minutes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exam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completing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checklists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setting </a:t>
            </a:r>
            <a:r>
              <a:rPr sz="1800" spc="-10" dirty="0">
                <a:latin typeface="Arial"/>
                <a:cs typeface="Arial"/>
              </a:rPr>
              <a:t>up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video.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496" y="645668"/>
            <a:ext cx="812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88747" y="1381167"/>
            <a:ext cx="10426374" cy="496866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r>
              <a:rPr lang="en-GB" dirty="0">
                <a:latin typeface="Arial"/>
                <a:ea typeface="Arial"/>
                <a:cs typeface="Arial"/>
              </a:rPr>
              <a:t>Ofqual have agreed that remote invigilation will be a permanent option for Level 3 and Level 4 examinations in Operational Delivery.</a:t>
            </a:r>
          </a:p>
          <a:p>
            <a:endParaRPr lang="en-GB" dirty="0">
              <a:latin typeface="Arial"/>
              <a:ea typeface="Arial"/>
              <a:cs typeface="Arial"/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To Book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latin typeface="Arial"/>
                <a:ea typeface="Arial"/>
                <a:cs typeface="Arial"/>
              </a:rPr>
              <a:t>Anyone wishing to sit their unit test remotely should continue to email </a:t>
            </a:r>
            <a:r>
              <a:rPr lang="en-GB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2"/>
              </a:rPr>
              <a:t>quals@premier-partnership.co.uk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at least </a:t>
            </a:r>
            <a:r>
              <a:rPr lang="en-GB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72 hours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 advance of the test. </a:t>
            </a:r>
          </a:p>
          <a:p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 the title of the email they must state, </a:t>
            </a:r>
            <a:r>
              <a:rPr lang="en-GB" b="1" dirty="0">
                <a:latin typeface="Arial"/>
                <a:ea typeface="Arial"/>
                <a:cs typeface="Arial"/>
              </a:rPr>
              <a:t>Remote Invigilation Test</a:t>
            </a:r>
            <a:r>
              <a:rPr lang="en-GB" dirty="0">
                <a:latin typeface="Arial"/>
                <a:ea typeface="Arial"/>
                <a:cs typeface="Arial"/>
              </a:rPr>
              <a:t>. Please confirm in the email that they are completing the assessment remotely, giving the unit number, the invigilator name and email address. </a:t>
            </a:r>
          </a:p>
          <a:p>
            <a:endParaRPr lang="en-GB" dirty="0">
              <a:latin typeface="Arial"/>
              <a:ea typeface="Arial"/>
              <a:cs typeface="Arial"/>
            </a:endParaRPr>
          </a:p>
          <a:p>
            <a:r>
              <a:rPr lang="en-GB" dirty="0">
                <a:latin typeface="Arial"/>
                <a:ea typeface="Arial"/>
                <a:cs typeface="Arial"/>
              </a:rPr>
              <a:t>Once Premier have acknowledged this email, they will then inform the learner to complete the test booking form as they would with all test bookings. </a:t>
            </a:r>
            <a:r>
              <a:rPr lang="en-GB" b="1" dirty="0">
                <a:latin typeface="Arial"/>
                <a:ea typeface="Arial"/>
                <a:cs typeface="Arial"/>
              </a:rPr>
              <a:t>(The test</a:t>
            </a:r>
            <a:r>
              <a:rPr lang="en-GB" dirty="0">
                <a:latin typeface="Arial"/>
                <a:ea typeface="Arial"/>
                <a:cs typeface="Arial"/>
              </a:rPr>
              <a:t> </a:t>
            </a:r>
            <a:r>
              <a:rPr lang="en-GB" b="1" dirty="0">
                <a:latin typeface="Arial"/>
                <a:ea typeface="Arial"/>
                <a:cs typeface="Arial"/>
              </a:rPr>
              <a:t>password will only be generated if the booking is made using the form</a:t>
            </a:r>
            <a:r>
              <a:rPr lang="en-GB" dirty="0">
                <a:latin typeface="Arial"/>
                <a:ea typeface="Arial"/>
                <a:cs typeface="Arial"/>
              </a:rPr>
              <a:t>) This allows Premier Partnership to track the details of the learners who are completing their assessments remotely, before the booking is made.  </a:t>
            </a:r>
          </a:p>
          <a:p>
            <a:endParaRPr lang="en-GB" dirty="0">
              <a:latin typeface="Arial"/>
              <a:ea typeface="Arial"/>
              <a:cs typeface="Arial"/>
            </a:endParaRPr>
          </a:p>
          <a:p>
            <a:r>
              <a:rPr lang="en-GB" dirty="0">
                <a:latin typeface="Arial"/>
                <a:ea typeface="Arial"/>
                <a:cs typeface="Arial"/>
              </a:rPr>
              <a:t>Learners can still choose to sit their test via face-to-face invigilation and normal procedures apply.</a:t>
            </a:r>
          </a:p>
          <a:p>
            <a:endParaRPr lang="en-GB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935" y="605510"/>
            <a:ext cx="965098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endParaRPr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0957C7-179E-4B74-8C52-468F2F25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571" y="1880107"/>
            <a:ext cx="9912857" cy="405034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lang="en-GB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Getting</a:t>
            </a:r>
            <a:r>
              <a:rPr lang="en-GB" sz="18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lang="en-GB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 action="ppaction://hlinksldjump"/>
              </a:rPr>
              <a:t>Started</a:t>
            </a:r>
            <a:endParaRPr lang="en-GB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lang="en-GB"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Step</a:t>
            </a:r>
            <a:r>
              <a:rPr lang="en-GB"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en-GB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by</a:t>
            </a:r>
            <a:r>
              <a:rPr lang="en-GB"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en-GB"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Step </a:t>
            </a:r>
            <a:r>
              <a:rPr lang="en-GB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Login</a:t>
            </a:r>
            <a:r>
              <a:rPr lang="en-GB"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en-GB"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 action="ppaction://hlinksldjump"/>
              </a:rPr>
              <a:t>Guide</a:t>
            </a:r>
            <a:endParaRPr lang="en-GB" sz="18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235"/>
              </a:spcBef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Assessments</a:t>
            </a:r>
            <a:r>
              <a:rPr lang="en-GB"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Level</a:t>
            </a:r>
            <a:r>
              <a:rPr lang="en-GB"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 action="ppaction://hlinksldjump"/>
              </a:rPr>
              <a:t>2/3</a:t>
            </a:r>
            <a:endParaRPr lang="en-GB" sz="2000" dirty="0">
              <a:latin typeface="Arial"/>
              <a:cs typeface="Arial"/>
            </a:endParaRPr>
          </a:p>
          <a:p>
            <a:pPr marL="19685" marR="668655">
              <a:lnSpc>
                <a:spcPct val="136700"/>
              </a:lnSpc>
            </a:pPr>
            <a:r>
              <a:rPr lang="en-GB"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Remote</a:t>
            </a:r>
            <a:r>
              <a:rPr lang="en-GB" sz="20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Invigilation</a:t>
            </a:r>
            <a:r>
              <a:rPr lang="en-GB"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(including</a:t>
            </a:r>
            <a:r>
              <a:rPr lang="en-GB" sz="20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Candidate/Invigilator’s</a:t>
            </a:r>
            <a:r>
              <a:rPr lang="en-GB"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 action="ppaction://hlinksldjump"/>
              </a:rPr>
              <a:t>Guide – level 3/4) </a:t>
            </a:r>
            <a:r>
              <a:rPr lang="en-GB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 </a:t>
            </a:r>
          </a:p>
          <a:p>
            <a:pPr marL="19685" marR="668655">
              <a:lnSpc>
                <a:spcPct val="136700"/>
              </a:lnSpc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Level</a:t>
            </a:r>
            <a:r>
              <a:rPr lang="en-GB"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 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 action="ppaction://hlinksldjump"/>
              </a:rPr>
              <a:t>4-7</a:t>
            </a:r>
            <a:endParaRPr lang="en-GB" sz="20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969"/>
              </a:spcBef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 action="ppaction://hlinksldjump"/>
              </a:rPr>
              <a:t>Referencing</a:t>
            </a:r>
            <a:endParaRPr lang="en-GB" sz="20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969"/>
              </a:spcBef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How</a:t>
            </a:r>
            <a:r>
              <a:rPr lang="en-GB"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to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upload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a</a:t>
            </a:r>
            <a:r>
              <a:rPr lang="en-GB"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completed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task/How</a:t>
            </a:r>
            <a:r>
              <a:rPr lang="en-GB"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to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upload</a:t>
            </a:r>
            <a:r>
              <a:rPr lang="en-GB"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an</a:t>
            </a:r>
            <a:r>
              <a:rPr lang="en-GB"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amended</a:t>
            </a:r>
            <a:r>
              <a:rPr lang="en-GB"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 </a:t>
            </a:r>
            <a:r>
              <a:rPr lang="en-GB"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8" action="ppaction://hlinksldjump"/>
              </a:rPr>
              <a:t>task</a:t>
            </a:r>
            <a:endParaRPr lang="en-GB" sz="2000" dirty="0">
              <a:latin typeface="Arial"/>
              <a:cs typeface="Arial"/>
            </a:endParaRPr>
          </a:p>
          <a:p>
            <a:pPr marL="19685" marR="5266690">
              <a:lnSpc>
                <a:spcPct val="136700"/>
              </a:lnSpc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9" action="ppaction://hlinksldjump"/>
              </a:rPr>
              <a:t>Submission Checklists </a:t>
            </a:r>
            <a:r>
              <a:rPr lang="en-GB" sz="2000" spc="-60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0" action="ppaction://hlinksldjump"/>
              </a:rPr>
              <a:t>Referrals</a:t>
            </a:r>
            <a:endParaRPr lang="en-GB" sz="2000" dirty="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970"/>
              </a:spcBef>
            </a:pPr>
            <a:r>
              <a:rPr lang="en-GB"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 action="ppaction://hlinksldjump"/>
              </a:rPr>
              <a:t>Support</a:t>
            </a:r>
            <a:endParaRPr lang="en-GB" sz="20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404865" y="6465214"/>
            <a:ext cx="138112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47874-88D8-47DF-9C0B-95C1717B89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object 8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788" y="659130"/>
            <a:ext cx="812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05788" y="1318410"/>
            <a:ext cx="9384030" cy="41376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b="1" spc="-5" dirty="0">
                <a:solidFill>
                  <a:srgbClr val="D7852F"/>
                </a:solidFill>
                <a:latin typeface="Arial"/>
                <a:cs typeface="Arial"/>
              </a:rPr>
              <a:t>Prior</a:t>
            </a:r>
            <a:r>
              <a:rPr sz="2000" b="1" spc="-3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test</a:t>
            </a:r>
            <a:endParaRPr sz="2000" dirty="0">
              <a:latin typeface="Arial"/>
              <a:cs typeface="Arial"/>
            </a:endParaRPr>
          </a:p>
          <a:p>
            <a:pPr marL="12700" marR="157480">
              <a:lnSpc>
                <a:spcPct val="107000"/>
              </a:lnSpc>
              <a:spcBef>
                <a:spcPts val="815"/>
              </a:spcBef>
              <a:tabLst>
                <a:tab pos="3194685" algn="l"/>
              </a:tabLst>
            </a:pPr>
            <a:r>
              <a:rPr sz="1800" spc="-5" dirty="0">
                <a:latin typeface="Arial"/>
                <a:cs typeface="Arial"/>
              </a:rPr>
              <a:t>Arrange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practice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run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candidate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5" dirty="0">
                <a:latin typeface="Arial"/>
                <a:cs typeface="Arial"/>
              </a:rPr>
              <a:t> 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video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technology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clear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how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day.	</a:t>
            </a:r>
            <a:r>
              <a:rPr sz="1800" spc="-5" dirty="0">
                <a:latin typeface="Arial"/>
                <a:cs typeface="Arial"/>
              </a:rPr>
              <a:t>Read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through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check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send</a:t>
            </a:r>
            <a:r>
              <a:rPr sz="1800" dirty="0">
                <a:latin typeface="Arial"/>
                <a:cs typeface="Arial"/>
              </a:rPr>
              <a:t> the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candidate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copy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candidate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assessment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guide.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before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test make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sure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received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notification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password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5" dirty="0">
                <a:latin typeface="Arial"/>
                <a:cs typeface="Arial"/>
              </a:rPr>
              <a:t> Premier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Partnership,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candidate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 to </a:t>
            </a:r>
            <a:r>
              <a:rPr sz="1800" spc="-5" dirty="0">
                <a:latin typeface="Arial"/>
                <a:cs typeface="Arial"/>
              </a:rPr>
              <a:t>access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test.</a:t>
            </a: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On</a:t>
            </a:r>
            <a:r>
              <a:rPr sz="2000" b="1" spc="-3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day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test</a:t>
            </a: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07300"/>
              </a:lnSpc>
              <a:spcBef>
                <a:spcPts val="810"/>
              </a:spcBef>
            </a:pPr>
            <a:r>
              <a:rPr sz="1800" spc="-5" dirty="0">
                <a:latin typeface="Arial"/>
                <a:cs typeface="Arial"/>
              </a:rPr>
              <a:t>Ensure </a:t>
            </a:r>
            <a:r>
              <a:rPr sz="1800" spc="-15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copy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invigilator’s checklist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candidate’s </a:t>
            </a:r>
            <a:r>
              <a:rPr sz="1800" spc="-5" dirty="0">
                <a:latin typeface="Arial"/>
                <a:cs typeface="Arial"/>
              </a:rPr>
              <a:t>checklist.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Both lists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should be completed before the </a:t>
            </a:r>
            <a:r>
              <a:rPr sz="1800" dirty="0">
                <a:latin typeface="Arial"/>
                <a:cs typeface="Arial"/>
              </a:rPr>
              <a:t>test </a:t>
            </a:r>
            <a:r>
              <a:rPr sz="1800" spc="-5" dirty="0">
                <a:latin typeface="Arial"/>
                <a:cs typeface="Arial"/>
              </a:rPr>
              <a:t>takes place and signed and dated.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Make sure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10" dirty="0">
                <a:latin typeface="Arial"/>
                <a:cs typeface="Arial"/>
              </a:rPr>
              <a:t> password,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 access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online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assessment.</a:t>
            </a:r>
            <a:endParaRPr sz="1800" dirty="0">
              <a:latin typeface="Arial"/>
              <a:cs typeface="Arial"/>
            </a:endParaRPr>
          </a:p>
          <a:p>
            <a:pPr marL="12700" marR="359410" algn="just">
              <a:lnSpc>
                <a:spcPct val="106700"/>
              </a:lnSpc>
              <a:spcBef>
                <a:spcPts val="800"/>
              </a:spcBef>
            </a:pPr>
            <a:r>
              <a:rPr sz="1800" b="1" spc="-10" dirty="0">
                <a:latin typeface="Arial"/>
                <a:cs typeface="Arial"/>
              </a:rPr>
              <a:t>PLEASE </a:t>
            </a:r>
            <a:r>
              <a:rPr sz="1800" b="1" dirty="0">
                <a:latin typeface="Arial"/>
                <a:cs typeface="Arial"/>
              </a:rPr>
              <a:t>NOTE: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is not necessary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spc="-5" dirty="0">
                <a:latin typeface="Arial"/>
                <a:cs typeface="Arial"/>
              </a:rPr>
              <a:t>invigilator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share their video </a:t>
            </a:r>
            <a:r>
              <a:rPr sz="1800" spc="-10" dirty="0">
                <a:latin typeface="Arial"/>
                <a:cs typeface="Arial"/>
              </a:rPr>
              <a:t>whilst </a:t>
            </a:r>
            <a:r>
              <a:rPr sz="1800" dirty="0">
                <a:latin typeface="Arial"/>
                <a:cs typeface="Arial"/>
              </a:rPr>
              <a:t>the test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progress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it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distracting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030" y="267462"/>
            <a:ext cx="8122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83030" y="758570"/>
            <a:ext cx="9531985" cy="64280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During</a:t>
            </a:r>
            <a:r>
              <a:rPr sz="2000" b="1" spc="-4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4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test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invigilator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must:</a:t>
            </a:r>
            <a:endParaRPr sz="1800" dirty="0">
              <a:latin typeface="Arial"/>
              <a:cs typeface="Arial"/>
            </a:endParaRPr>
          </a:p>
          <a:p>
            <a:pPr marL="299085" marR="374650" indent="-287020"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Just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before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make sure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candidate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Skype/Teams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notification</a:t>
            </a:r>
            <a:r>
              <a:rPr lang="en-GB" spc="-5" dirty="0">
                <a:latin typeface="Arial"/>
                <a:cs typeface="Arial"/>
              </a:rPr>
              <a:t> 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response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disturb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avoid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interruptions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able</a:t>
            </a:r>
            <a:r>
              <a:rPr sz="1800" dirty="0">
                <a:latin typeface="Arial"/>
                <a:cs typeface="Arial"/>
              </a:rPr>
              <a:t> to </a:t>
            </a:r>
            <a:r>
              <a:rPr sz="1800" spc="-5" dirty="0">
                <a:latin typeface="Arial"/>
                <a:cs typeface="Arial"/>
              </a:rPr>
              <a:t>observe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times</a:t>
            </a:r>
            <a:r>
              <a:rPr sz="1800" dirty="0">
                <a:latin typeface="Arial"/>
                <a:cs typeface="Arial"/>
              </a:rPr>
              <a:t> 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well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door</a:t>
            </a:r>
            <a:r>
              <a:rPr sz="1800" dirty="0">
                <a:latin typeface="Arial"/>
                <a:cs typeface="Arial"/>
              </a:rPr>
              <a:t> to</a:t>
            </a:r>
            <a:r>
              <a:rPr sz="1800" spc="-5" dirty="0">
                <a:latin typeface="Arial"/>
                <a:cs typeface="Arial"/>
              </a:rPr>
              <a:t> the room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Arial"/>
              <a:cs typeface="Arial"/>
            </a:endParaRPr>
          </a:p>
          <a:p>
            <a:pPr marL="299085" marR="45085" indent="-287020" algn="just"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lang="en-GB" spc="-5" dirty="0">
                <a:latin typeface="Arial"/>
                <a:cs typeface="Arial"/>
              </a:rPr>
              <a:t>If malpractice</a:t>
            </a:r>
            <a:r>
              <a:rPr sz="1800" spc="-5" dirty="0">
                <a:latin typeface="Arial"/>
                <a:cs typeface="Arial"/>
              </a:rPr>
              <a:t> is suspected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lang="en-GB" dirty="0">
                <a:latin typeface="Arial"/>
                <a:cs typeface="Arial"/>
              </a:rPr>
              <a:t>you must </a:t>
            </a:r>
            <a:r>
              <a:rPr lang="en-GB" spc="-5" dirty="0">
                <a:latin typeface="Arial"/>
                <a:cs typeface="Arial"/>
              </a:rPr>
              <a:t>complete </a:t>
            </a:r>
            <a:r>
              <a:rPr sz="1800" spc="-5" dirty="0">
                <a:latin typeface="Arial"/>
                <a:cs typeface="Arial"/>
              </a:rPr>
              <a:t>the malpractice </a:t>
            </a:r>
            <a:r>
              <a:rPr sz="1800" dirty="0">
                <a:latin typeface="Arial"/>
                <a:cs typeface="Arial"/>
              </a:rPr>
              <a:t>form </a:t>
            </a:r>
            <a:r>
              <a:rPr sz="1800" spc="-5" dirty="0">
                <a:latin typeface="Arial"/>
                <a:cs typeface="Arial"/>
              </a:rPr>
              <a:t>that accompanies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checklist</a:t>
            </a:r>
            <a:r>
              <a:rPr lang="en-GB" spc="-5" dirty="0">
                <a:latin typeface="Arial"/>
                <a:cs typeface="Arial"/>
              </a:rPr>
              <a:t> </a:t>
            </a:r>
            <a:r>
              <a:rPr sz="1800" spc="-5" dirty="0">
                <a:latin typeface="Arial"/>
                <a:cs typeface="Arial"/>
              </a:rPr>
              <a:t>noting details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any suspected malpractice including reference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any specific </a:t>
            </a:r>
            <a:r>
              <a:rPr sz="1800" dirty="0">
                <a:latin typeface="Arial"/>
                <a:cs typeface="Arial"/>
              </a:rPr>
              <a:t>times </a:t>
            </a:r>
            <a:r>
              <a:rPr sz="1800" spc="-15" dirty="0">
                <a:latin typeface="Arial"/>
                <a:cs typeface="Arial"/>
              </a:rPr>
              <a:t>where</a:t>
            </a:r>
            <a:r>
              <a:rPr lang="en-GB" spc="-15" dirty="0">
                <a:latin typeface="Arial"/>
                <a:cs typeface="Arial"/>
              </a:rPr>
              <a:t> 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malpractice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suspected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dirty="0">
              <a:latin typeface="Arial"/>
              <a:cs typeface="Arial"/>
            </a:endParaRPr>
          </a:p>
          <a:p>
            <a:pPr marL="299085" marR="273050" indent="-287020"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may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necessary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stop</a:t>
            </a:r>
            <a:r>
              <a:rPr sz="1800" b="1" dirty="0">
                <a:latin typeface="Arial"/>
                <a:cs typeface="Arial"/>
              </a:rPr>
              <a:t> the </a:t>
            </a:r>
            <a:r>
              <a:rPr sz="1800" b="1" spc="-5" dirty="0">
                <a:latin typeface="Arial"/>
                <a:cs typeface="Arial"/>
              </a:rPr>
              <a:t>test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malpractice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5" dirty="0">
                <a:latin typeface="Arial"/>
                <a:cs typeface="Arial"/>
              </a:rPr>
              <a:t> suspected,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please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refer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lang="en-GB" b="1" dirty="0">
                <a:latin typeface="Arial"/>
                <a:cs typeface="Arial"/>
              </a:rPr>
              <a:t> 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malpractice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guidance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 </a:t>
            </a:r>
            <a:r>
              <a:rPr sz="1800" b="1" spc="-45" dirty="0">
                <a:latin typeface="Arial"/>
                <a:cs typeface="Arial"/>
              </a:rPr>
              <a:t>FAQ’s</a:t>
            </a:r>
            <a:br>
              <a:rPr lang="en-GB" b="1" spc="-45" dirty="0">
                <a:latin typeface="Arial"/>
                <a:cs typeface="Arial"/>
              </a:rPr>
            </a:br>
            <a:endParaRPr sz="1800" b="1" spc="-45" dirty="0">
              <a:latin typeface="Arial"/>
              <a:cs typeface="Arial"/>
            </a:endParaRPr>
          </a:p>
          <a:p>
            <a:pPr marL="299085" marR="273050" indent="-287020">
              <a:spcBef>
                <a:spcPts val="5"/>
              </a:spcBef>
              <a:buFont typeface="Arial"/>
              <a:buChar char="•"/>
            </a:pPr>
            <a:r>
              <a:rPr lang="en-US" spc="-45" dirty="0">
                <a:latin typeface="Arial"/>
                <a:cs typeface="Calibri"/>
              </a:rPr>
              <a:t>If you are unable to complete the test, due to IT issues, please contact </a:t>
            </a:r>
            <a:r>
              <a:rPr lang="en-US" b="1" spc="-45" dirty="0">
                <a:solidFill>
                  <a:srgbClr val="0070C0"/>
                </a:solidFill>
                <a:latin typeface="Arial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quals@premier-partnership.co.uk</a:t>
            </a:r>
            <a:endParaRPr b="1" spc="-45">
              <a:solidFill>
                <a:srgbClr val="0070C0"/>
              </a:solidFill>
              <a:latin typeface="Arial"/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40"/>
              </a:spcBef>
            </a:pPr>
            <a:endParaRPr lang="en-GB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invigilator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must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not: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Carry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other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task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(for</a:t>
            </a:r>
            <a:r>
              <a:rPr sz="1800" spc="-10" dirty="0">
                <a:latin typeface="Arial"/>
                <a:cs typeface="Arial"/>
              </a:rPr>
              <a:t> example,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reading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book,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computer,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mobile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phone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etc)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whilst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progress</a:t>
            </a:r>
          </a:p>
          <a:p>
            <a:pPr marL="299085">
              <a:spcBef>
                <a:spcPts val="5"/>
              </a:spcBef>
            </a:pPr>
            <a:endParaRPr lang="en-GB" spc="-5" dirty="0">
              <a:latin typeface="Arial"/>
              <a:cs typeface="Arial"/>
            </a:endParaRPr>
          </a:p>
          <a:p>
            <a:pPr marL="299085">
              <a:spcBef>
                <a:spcPts val="5"/>
              </a:spcBef>
            </a:pPr>
            <a:endParaRPr lang="en-GB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188" y="680720"/>
            <a:ext cx="812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39571" y="1880107"/>
            <a:ext cx="9912857" cy="346312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4635">
              <a:lnSpc>
                <a:spcPct val="100000"/>
              </a:lnSpc>
              <a:spcBef>
                <a:spcPts val="105"/>
              </a:spcBef>
            </a:pPr>
            <a:r>
              <a:rPr dirty="0"/>
              <a:t>After</a:t>
            </a:r>
            <a:r>
              <a:rPr spc="-6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test</a:t>
            </a:r>
          </a:p>
          <a:p>
            <a:pPr marL="241935">
              <a:lnSpc>
                <a:spcPct val="100000"/>
              </a:lnSpc>
              <a:spcBef>
                <a:spcPts val="25"/>
              </a:spcBef>
            </a:pPr>
            <a:endParaRPr dirty="0"/>
          </a:p>
          <a:p>
            <a:pPr marL="25463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invigilator</a:t>
            </a:r>
            <a:r>
              <a:rPr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must:</a:t>
            </a:r>
          </a:p>
          <a:p>
            <a:pPr marL="541020" indent="-287020">
              <a:lnSpc>
                <a:spcPct val="100000"/>
              </a:lnSpc>
              <a:spcBef>
                <a:spcPts val="80"/>
              </a:spcBef>
              <a:buChar char="•"/>
              <a:tabLst>
                <a:tab pos="541655" algn="l"/>
                <a:tab pos="542290" algn="l"/>
              </a:tabLst>
            </a:pP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checklists</a:t>
            </a:r>
            <a:r>
              <a:rPr sz="1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have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fully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completed,</a:t>
            </a:r>
            <a:r>
              <a:rPr sz="1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signed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dated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relevant</a:t>
            </a:r>
            <a:r>
              <a:rPr sz="18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parties</a:t>
            </a:r>
            <a:endParaRPr sz="1800" dirty="0">
              <a:latin typeface="Arial"/>
              <a:cs typeface="Arial"/>
            </a:endParaRPr>
          </a:p>
          <a:p>
            <a:pPr marL="241935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541020" marR="422275" indent="-287020">
              <a:lnSpc>
                <a:spcPct val="100000"/>
              </a:lnSpc>
              <a:buChar char="•"/>
              <a:tabLst>
                <a:tab pos="541655" algn="l"/>
                <a:tab pos="54229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malpractice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form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r>
              <a:rPr sz="1800"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correct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box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been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ticked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show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sz="1800" b="0" spc="-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malpractice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sz="18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recorded.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form must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signed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dated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 the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 invigilator</a:t>
            </a:r>
            <a:endParaRPr sz="1800" dirty="0">
              <a:latin typeface="Arial"/>
              <a:cs typeface="Arial"/>
            </a:endParaRPr>
          </a:p>
          <a:p>
            <a:pPr marL="241935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541020" indent="-287020">
              <a:lnSpc>
                <a:spcPct val="100000"/>
              </a:lnSpc>
              <a:buChar char="•"/>
              <a:tabLst>
                <a:tab pos="541655" algn="l"/>
                <a:tab pos="542290" algn="l"/>
              </a:tabLst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sz="180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must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send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copy</a:t>
            </a:r>
            <a:r>
              <a:rPr sz="18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all</a:t>
            </a:r>
            <a:r>
              <a:rPr sz="18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forms</a:t>
            </a:r>
            <a:r>
              <a:rPr sz="18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b="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18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quals@premier-partnership.co.uk</a:t>
            </a:r>
          </a:p>
          <a:p>
            <a:pPr marL="541020" indent="-287020">
              <a:buChar char="•"/>
              <a:tabLst>
                <a:tab pos="541655" algn="l"/>
                <a:tab pos="542290" algn="l"/>
              </a:tabLst>
            </a:pPr>
            <a:endParaRPr lang="en-GB" sz="1800" b="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</a:endParaRPr>
          </a:p>
          <a:p>
            <a:pPr marL="541020" indent="-287020">
              <a:buFont typeface="Arial"/>
              <a:buChar char="•"/>
              <a:tabLst>
                <a:tab pos="541655" algn="l"/>
                <a:tab pos="542290" algn="l"/>
              </a:tabLst>
            </a:pPr>
            <a:r>
              <a:rPr lang="en-US" sz="1800" b="0" spc="-5" dirty="0">
                <a:solidFill>
                  <a:srgbClr val="000000"/>
                </a:solidFill>
                <a:uFill>
                  <a:solidFill>
                    <a:srgbClr val="0462C1"/>
                  </a:solidFill>
                </a:uFill>
              </a:rPr>
              <a:t>If you are unable to complete the test, due to IT issues, please contact </a:t>
            </a:r>
            <a:r>
              <a:rPr lang="en-US" sz="1800" spc="-5" dirty="0">
                <a:solidFill>
                  <a:srgbClr val="0070C0"/>
                </a:solidFill>
                <a:uFill>
                  <a:solidFill>
                    <a:srgbClr val="0462C1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quals@premier-partnership.co.uk</a:t>
            </a:r>
            <a:endParaRPr lang="en-GB" sz="1800" b="0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6397" y="404240"/>
            <a:ext cx="812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Invigilator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Guidance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Remote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Invigilation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75994" y="1250441"/>
            <a:ext cx="9155430" cy="4996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Guidance</a:t>
            </a:r>
            <a:r>
              <a:rPr sz="2000" b="1" spc="-4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on</a:t>
            </a:r>
            <a:r>
              <a:rPr sz="2000" b="1" spc="-1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using</a:t>
            </a:r>
            <a:r>
              <a:rPr sz="2000" b="1" spc="-2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technology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99085" marR="958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decide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assessment,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technology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day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supports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video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conferencing,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e.g.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Microsoft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Teams,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Skype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Business,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Webinar,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Zoom</a:t>
            </a:r>
            <a:r>
              <a:rPr sz="1800" dirty="0">
                <a:latin typeface="Arial"/>
                <a:cs typeface="Arial"/>
              </a:rPr>
              <a:t> etc.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When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sitting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have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computer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mobile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phone/tablet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cameras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switched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devices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should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positioned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such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way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299085" marR="83566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computer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camera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shows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upper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torso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 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possible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front-on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view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299085" marR="61594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mobile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phone/tablet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camera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should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 position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wider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angle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shows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candidate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profile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also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gives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unimpeded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view</a:t>
            </a:r>
            <a:r>
              <a:rPr sz="1800" dirty="0">
                <a:latin typeface="Arial"/>
                <a:cs typeface="Arial"/>
              </a:rPr>
              <a:t> of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5" dirty="0">
                <a:latin typeface="Arial"/>
                <a:cs typeface="Arial"/>
              </a:rPr>
              <a:t> room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possible,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including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room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door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Remember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set your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notifications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do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disturb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avoid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interruptions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36624" y="680720"/>
            <a:ext cx="8122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Invigilator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Guidance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Remote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Invigilation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771" y="2294488"/>
            <a:ext cx="5202326" cy="34854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45204" y="1624964"/>
            <a:ext cx="33515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Example</a:t>
            </a:r>
            <a:r>
              <a:rPr sz="2000" b="1" spc="-3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D7852F"/>
                </a:solidFill>
                <a:latin typeface="Arial"/>
                <a:cs typeface="Arial"/>
              </a:rPr>
              <a:t>room</a:t>
            </a:r>
            <a:r>
              <a:rPr sz="2000" b="1" spc="-2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D7852F"/>
                </a:solidFill>
                <a:latin typeface="Arial"/>
                <a:cs typeface="Arial"/>
              </a:rPr>
              <a:t>layout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52844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Qualification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Levels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4 – 7 </a:t>
            </a:r>
            <a:r>
              <a:rPr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can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include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assessments,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assignments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 workbooks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1784" y="2813756"/>
            <a:ext cx="3495618" cy="3492499"/>
          </a:xfrm>
          <a:prstGeom prst="rect">
            <a:avLst/>
          </a:prstGeom>
          <a:ln>
            <a:noFill/>
          </a:ln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582" y="952500"/>
            <a:ext cx="3877945" cy="455930"/>
          </a:xfrm>
          <a:prstGeom prst="rect">
            <a:avLst/>
          </a:prstGeom>
          <a:solidFill>
            <a:srgbClr val="D71F6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7031" y="2171191"/>
            <a:ext cx="9619615" cy="37497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DFE82F"/>
                </a:solidFill>
                <a:latin typeface="Calibri"/>
                <a:cs typeface="Calibri"/>
              </a:rPr>
              <a:t>What</a:t>
            </a:r>
            <a:r>
              <a:rPr sz="1800" b="1" spc="-30" dirty="0">
                <a:solidFill>
                  <a:srgbClr val="DFE82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FE82F"/>
                </a:solidFill>
                <a:latin typeface="Calibri"/>
                <a:cs typeface="Calibri"/>
              </a:rPr>
              <a:t>to</a:t>
            </a:r>
            <a:r>
              <a:rPr sz="1800" b="1" spc="-35" dirty="0">
                <a:solidFill>
                  <a:srgbClr val="DFE82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FE82F"/>
                </a:solidFill>
                <a:latin typeface="Calibri"/>
                <a:cs typeface="Calibri"/>
              </a:rPr>
              <a:t>expect:</a:t>
            </a:r>
            <a:endParaRPr sz="1800" dirty="0">
              <a:latin typeface="Calibri"/>
              <a:cs typeface="Calibri"/>
            </a:endParaRPr>
          </a:p>
          <a:p>
            <a:pPr marL="299085" marR="220345" indent="-287020">
              <a:spcBef>
                <a:spcPts val="8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6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 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short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answer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303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only,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(if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already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Level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qualification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 not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applicable),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which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 carried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online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exam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conditions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(with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invigilator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present,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usually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line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manager).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Level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full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assessment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details</a:t>
            </a:r>
            <a:endParaRPr sz="1600" dirty="0">
              <a:latin typeface="Arial"/>
              <a:cs typeface="Arial"/>
            </a:endParaRPr>
          </a:p>
          <a:p>
            <a:pPr marL="299085" marR="229870" indent="-287020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Marking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take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results can be found by </a:t>
            </a:r>
            <a:r>
              <a:rPr lang="en-GB" sz="1600" spc="-5" dirty="0">
                <a:latin typeface="Arial"/>
                <a:ea typeface="+mn-lt"/>
                <a:cs typeface="+mn-lt"/>
              </a:rPr>
              <a:t>checking your details on </a:t>
            </a:r>
            <a:r>
              <a:rPr lang="en-GB" sz="1600" spc="-10" dirty="0">
                <a:latin typeface="Arial"/>
                <a:ea typeface="+mn-lt"/>
                <a:cs typeface="Arial"/>
              </a:rPr>
              <a:t>the</a:t>
            </a:r>
            <a:r>
              <a:rPr lang="en-GB" sz="1600" spc="-10" dirty="0">
                <a:latin typeface="Arial"/>
                <a:cs typeface="Arial"/>
              </a:rPr>
              <a:t> Moodle platform via your qualification account.</a:t>
            </a:r>
            <a:endParaRPr sz="1600" spc="-5" dirty="0">
              <a:latin typeface="Arial"/>
              <a:cs typeface="Arial"/>
            </a:endParaRPr>
          </a:p>
          <a:p>
            <a:pPr marL="299085" marR="5080" indent="-287020"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remaining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qualification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known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‘tasks’.</a:t>
            </a:r>
            <a:r>
              <a:rPr sz="1600" spc="41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Tasks</a:t>
            </a:r>
            <a:r>
              <a:rPr lang="en-GB" sz="1600" spc="-4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could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short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assignments, reports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workbooks.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Arial"/>
                <a:cs typeface="Arial"/>
              </a:rPr>
              <a:t>Tasks,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you’ve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uploaded</a:t>
            </a:r>
            <a:r>
              <a:rPr sz="1600" spc="-5" dirty="0">
                <a:latin typeface="Arial"/>
                <a:cs typeface="Arial"/>
              </a:rPr>
              <a:t> 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Premier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Partnership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assessor</a:t>
            </a:r>
          </a:p>
          <a:p>
            <a:pPr marL="299085" indent="-287020">
              <a:spcBef>
                <a:spcPts val="5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Marking can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take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 weeks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receive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either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referral</a:t>
            </a:r>
            <a:r>
              <a:rPr lang="en-GB" sz="1600" spc="-5" dirty="0">
                <a:latin typeface="Arial"/>
                <a:cs typeface="Arial"/>
              </a:rPr>
              <a:t>. Your results can be found by checking your accounts on Moodle </a:t>
            </a:r>
            <a:r>
              <a:rPr lang="en-GB" sz="1600" spc="50" dirty="0">
                <a:latin typeface="Arial"/>
                <a:cs typeface="Arial"/>
              </a:rPr>
              <a:t>in the qualification summary box, this will not </a:t>
            </a:r>
            <a:r>
              <a:rPr lang="en-GB" sz="1600" spc="-5" dirty="0">
                <a:latin typeface="Arial"/>
                <a:cs typeface="Arial"/>
              </a:rPr>
              <a:t>be</a:t>
            </a:r>
            <a:r>
              <a:rPr lang="en-GB" sz="1600" spc="-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sent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to </a:t>
            </a:r>
            <a:r>
              <a:rPr lang="en-GB" sz="1600" spc="-484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via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email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from</a:t>
            </a:r>
            <a:r>
              <a:rPr lang="en-GB" sz="1600" spc="-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Premier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Partnership. </a:t>
            </a:r>
            <a:endParaRPr sz="1600" dirty="0">
              <a:latin typeface="Arial"/>
              <a:cs typeface="Arial"/>
            </a:endParaRPr>
          </a:p>
          <a:p>
            <a:pPr marL="299085" marR="339090" indent="-287020"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more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tasks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meet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task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criteria </a:t>
            </a:r>
            <a:r>
              <a:rPr lang="en-GB" sz="1600" spc="2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be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referred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back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feedback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provided.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need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amend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task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accordingly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re-submit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marking.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1547" y="784366"/>
            <a:ext cx="829729" cy="767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582" y="952500"/>
            <a:ext cx="4780280" cy="455930"/>
          </a:xfrm>
          <a:prstGeom prst="rect">
            <a:avLst/>
          </a:prstGeom>
          <a:solidFill>
            <a:srgbClr val="DFE8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5/6/7</a:t>
            </a:r>
            <a:r>
              <a:rPr b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098" y="2057975"/>
            <a:ext cx="9255227" cy="2728952"/>
          </a:xfrm>
          <a:prstGeom prst="rect">
            <a:avLst/>
          </a:prstGeom>
        </p:spPr>
        <p:txBody>
          <a:bodyPr vert="horz" wrap="square" lIns="0" tIns="13208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spc="-5" dirty="0">
                <a:solidFill>
                  <a:srgbClr val="D7852F"/>
                </a:solidFill>
                <a:latin typeface="Calibri"/>
                <a:cs typeface="Calibri"/>
              </a:rPr>
              <a:t>What</a:t>
            </a:r>
            <a:r>
              <a:rPr sz="1800" b="1" spc="-25" dirty="0">
                <a:solidFill>
                  <a:srgbClr val="D7852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7852F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D7852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7852F"/>
                </a:solidFill>
                <a:latin typeface="Calibri"/>
                <a:cs typeface="Calibri"/>
              </a:rPr>
              <a:t>expect</a:t>
            </a:r>
            <a:endParaRPr sz="1800" dirty="0">
              <a:latin typeface="Calibri"/>
              <a:cs typeface="Calibri"/>
            </a:endParaRPr>
          </a:p>
          <a:p>
            <a:pPr marL="299085" marR="57150" indent="-287020">
              <a:spcBef>
                <a:spcPts val="82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qualifications</a:t>
            </a:r>
            <a:r>
              <a:rPr lang="en-GB" sz="1600" spc="-5" dirty="0">
                <a:latin typeface="Arial"/>
                <a:cs typeface="Arial"/>
              </a:rPr>
              <a:t>,</a:t>
            </a:r>
            <a:r>
              <a:rPr sz="1600" spc="-10" dirty="0">
                <a:latin typeface="Arial"/>
                <a:cs typeface="Arial"/>
              </a:rPr>
              <a:t> 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assignments,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known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tasks.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Tasks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 in</a:t>
            </a:r>
            <a:r>
              <a:rPr sz="1600" spc="-5" dirty="0">
                <a:latin typeface="Arial"/>
                <a:cs typeface="Arial"/>
              </a:rPr>
              <a:t> 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short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assignments, reports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workbooks.</a:t>
            </a:r>
            <a:endParaRPr sz="1600" dirty="0">
              <a:latin typeface="Arial"/>
              <a:cs typeface="Arial"/>
            </a:endParaRPr>
          </a:p>
          <a:p>
            <a:pPr marL="299085" marR="311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35" dirty="0">
                <a:latin typeface="Arial"/>
                <a:cs typeface="Arial"/>
              </a:rPr>
              <a:t>Tasks,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once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uploaded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Premier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Partnership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assessor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Marking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take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each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task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receive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either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referral</a:t>
            </a:r>
            <a:endParaRPr sz="1600" dirty="0">
              <a:latin typeface="Arial"/>
              <a:cs typeface="Arial"/>
            </a:endParaRPr>
          </a:p>
          <a:p>
            <a:pPr marL="299085" marR="247650" indent="-287020" algn="just">
              <a:buChar char="•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If one or more tasks does not meet the task criteria</a:t>
            </a:r>
            <a:r>
              <a:rPr lang="en-GB" sz="1600" spc="-5" dirty="0">
                <a:latin typeface="Arial"/>
                <a:cs typeface="Arial"/>
              </a:rPr>
              <a:t>,</a:t>
            </a:r>
            <a:r>
              <a:rPr sz="1600" spc="-5" dirty="0">
                <a:latin typeface="Arial"/>
                <a:cs typeface="Arial"/>
              </a:rPr>
              <a:t> then it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be referred back to</a:t>
            </a:r>
            <a:r>
              <a:rPr lang="en-GB" sz="1600" spc="-5" dirty="0">
                <a:latin typeface="Arial"/>
                <a:cs typeface="Arial"/>
              </a:rPr>
              <a:t> 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 with </a:t>
            </a:r>
            <a:r>
              <a:rPr sz="1600" spc="-5" dirty="0">
                <a:latin typeface="Arial"/>
                <a:cs typeface="Arial"/>
              </a:rPr>
              <a:t>feedback provided.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You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need to amend the task accordingly and </a:t>
            </a:r>
            <a:r>
              <a:rPr sz="1600" spc="5" dirty="0">
                <a:latin typeface="Arial"/>
                <a:cs typeface="Arial"/>
              </a:rPr>
              <a:t>re-</a:t>
            </a:r>
            <a:r>
              <a:rPr lang="en-GB" sz="1600" spc="5" dirty="0">
                <a:latin typeface="Arial"/>
                <a:cs typeface="Arial"/>
              </a:rPr>
              <a:t> 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submit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 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marking.</a:t>
            </a:r>
            <a:endParaRPr sz="1600" dirty="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Remember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assignments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will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only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marked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once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tasks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that</a:t>
            </a:r>
            <a:endParaRPr sz="1600" dirty="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unit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have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been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completed!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431" y="790462"/>
            <a:ext cx="829729" cy="767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361378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Useful</a:t>
            </a:r>
            <a:r>
              <a:rPr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Information </a:t>
            </a:r>
            <a:r>
              <a:rPr b="1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Levels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4/5/6/7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7630" y="2534754"/>
            <a:ext cx="1424940" cy="1424940"/>
          </a:xfrm>
          <a:custGeom>
            <a:avLst/>
            <a:gdLst/>
            <a:ahLst/>
            <a:cxnLst/>
            <a:rect l="l" t="t" r="r" b="b"/>
            <a:pathLst>
              <a:path w="1424940" h="1424939">
                <a:moveTo>
                  <a:pt x="1424876" y="712152"/>
                </a:moveTo>
                <a:lnTo>
                  <a:pt x="1424673" y="710107"/>
                </a:lnTo>
                <a:lnTo>
                  <a:pt x="1412049" y="581075"/>
                </a:lnTo>
                <a:lnTo>
                  <a:pt x="1411617" y="576719"/>
                </a:lnTo>
                <a:lnTo>
                  <a:pt x="1410982" y="570280"/>
                </a:lnTo>
                <a:lnTo>
                  <a:pt x="1375105" y="455498"/>
                </a:lnTo>
                <a:lnTo>
                  <a:pt x="1373886" y="451612"/>
                </a:lnTo>
                <a:lnTo>
                  <a:pt x="1369225" y="436689"/>
                </a:lnTo>
                <a:lnTo>
                  <a:pt x="1316532" y="340131"/>
                </a:lnTo>
                <a:lnTo>
                  <a:pt x="1314729" y="336816"/>
                </a:lnTo>
                <a:lnTo>
                  <a:pt x="1302486" y="314375"/>
                </a:lnTo>
                <a:lnTo>
                  <a:pt x="1242364" y="240728"/>
                </a:lnTo>
                <a:lnTo>
                  <a:pt x="1239837" y="237642"/>
                </a:lnTo>
                <a:lnTo>
                  <a:pt x="1216177" y="208648"/>
                </a:lnTo>
                <a:lnTo>
                  <a:pt x="1155585" y="159245"/>
                </a:lnTo>
                <a:lnTo>
                  <a:pt x="1152982" y="157111"/>
                </a:lnTo>
                <a:lnTo>
                  <a:pt x="1110475" y="122453"/>
                </a:lnTo>
                <a:lnTo>
                  <a:pt x="1063548" y="96266"/>
                </a:lnTo>
                <a:lnTo>
                  <a:pt x="1060386" y="94513"/>
                </a:lnTo>
                <a:lnTo>
                  <a:pt x="992555" y="56680"/>
                </a:lnTo>
                <a:lnTo>
                  <a:pt x="991019" y="55816"/>
                </a:lnTo>
                <a:lnTo>
                  <a:pt x="990815" y="55702"/>
                </a:lnTo>
                <a:lnTo>
                  <a:pt x="950760" y="43192"/>
                </a:lnTo>
                <a:lnTo>
                  <a:pt x="857059" y="13919"/>
                </a:lnTo>
                <a:lnTo>
                  <a:pt x="712393" y="0"/>
                </a:lnTo>
                <a:lnTo>
                  <a:pt x="570509" y="13919"/>
                </a:lnTo>
                <a:lnTo>
                  <a:pt x="436816" y="55664"/>
                </a:lnTo>
                <a:lnTo>
                  <a:pt x="314502" y="122377"/>
                </a:lnTo>
                <a:lnTo>
                  <a:pt x="208686" y="208648"/>
                </a:lnTo>
                <a:lnTo>
                  <a:pt x="122389" y="314375"/>
                </a:lnTo>
                <a:lnTo>
                  <a:pt x="55651" y="436689"/>
                </a:lnTo>
                <a:lnTo>
                  <a:pt x="13881" y="570280"/>
                </a:lnTo>
                <a:lnTo>
                  <a:pt x="0" y="712203"/>
                </a:lnTo>
                <a:lnTo>
                  <a:pt x="13881" y="856716"/>
                </a:lnTo>
                <a:lnTo>
                  <a:pt x="55689" y="990460"/>
                </a:lnTo>
                <a:lnTo>
                  <a:pt x="122453" y="1110030"/>
                </a:lnTo>
                <a:lnTo>
                  <a:pt x="208686" y="1215694"/>
                </a:lnTo>
                <a:lnTo>
                  <a:pt x="314502" y="1301965"/>
                </a:lnTo>
                <a:lnTo>
                  <a:pt x="436816" y="1368666"/>
                </a:lnTo>
                <a:lnTo>
                  <a:pt x="570509" y="1410423"/>
                </a:lnTo>
                <a:lnTo>
                  <a:pt x="712393" y="1424343"/>
                </a:lnTo>
                <a:lnTo>
                  <a:pt x="857059" y="1410423"/>
                </a:lnTo>
                <a:lnTo>
                  <a:pt x="950760" y="1381150"/>
                </a:lnTo>
                <a:lnTo>
                  <a:pt x="990815" y="1368628"/>
                </a:lnTo>
                <a:lnTo>
                  <a:pt x="991019" y="1368526"/>
                </a:lnTo>
                <a:lnTo>
                  <a:pt x="992555" y="1367663"/>
                </a:lnTo>
                <a:lnTo>
                  <a:pt x="1060386" y="1329829"/>
                </a:lnTo>
                <a:lnTo>
                  <a:pt x="1063548" y="1328064"/>
                </a:lnTo>
                <a:lnTo>
                  <a:pt x="1110475" y="1301889"/>
                </a:lnTo>
                <a:lnTo>
                  <a:pt x="1152982" y="1267218"/>
                </a:lnTo>
                <a:lnTo>
                  <a:pt x="1155585" y="1265097"/>
                </a:lnTo>
                <a:lnTo>
                  <a:pt x="1216177" y="1215694"/>
                </a:lnTo>
                <a:lnTo>
                  <a:pt x="1239837" y="1186700"/>
                </a:lnTo>
                <a:lnTo>
                  <a:pt x="1242352" y="1183614"/>
                </a:lnTo>
                <a:lnTo>
                  <a:pt x="1302410" y="1110030"/>
                </a:lnTo>
                <a:lnTo>
                  <a:pt x="1315085" y="1087335"/>
                </a:lnTo>
                <a:lnTo>
                  <a:pt x="1316824" y="1084211"/>
                </a:lnTo>
                <a:lnTo>
                  <a:pt x="1369187" y="990460"/>
                </a:lnTo>
                <a:lnTo>
                  <a:pt x="1373886" y="975423"/>
                </a:lnTo>
                <a:lnTo>
                  <a:pt x="1375156" y="971359"/>
                </a:lnTo>
                <a:lnTo>
                  <a:pt x="1410982" y="856716"/>
                </a:lnTo>
                <a:lnTo>
                  <a:pt x="1411605" y="850353"/>
                </a:lnTo>
                <a:lnTo>
                  <a:pt x="1412024" y="845959"/>
                </a:lnTo>
                <a:lnTo>
                  <a:pt x="1424673" y="714273"/>
                </a:lnTo>
                <a:lnTo>
                  <a:pt x="1424876" y="712152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6953" y="4088345"/>
            <a:ext cx="2806700" cy="1424305"/>
          </a:xfrm>
          <a:custGeom>
            <a:avLst/>
            <a:gdLst/>
            <a:ahLst/>
            <a:cxnLst/>
            <a:rect l="l" t="t" r="r" b="b"/>
            <a:pathLst>
              <a:path w="2806700" h="1424304">
                <a:moveTo>
                  <a:pt x="2806230" y="712114"/>
                </a:moveTo>
                <a:lnTo>
                  <a:pt x="2806192" y="710603"/>
                </a:lnTo>
                <a:lnTo>
                  <a:pt x="2799042" y="644105"/>
                </a:lnTo>
                <a:lnTo>
                  <a:pt x="2798483" y="638886"/>
                </a:lnTo>
                <a:lnTo>
                  <a:pt x="2797695" y="631621"/>
                </a:lnTo>
                <a:lnTo>
                  <a:pt x="2777604" y="577367"/>
                </a:lnTo>
                <a:lnTo>
                  <a:pt x="2775356" y="571284"/>
                </a:lnTo>
                <a:lnTo>
                  <a:pt x="2689009" y="454583"/>
                </a:lnTo>
                <a:lnTo>
                  <a:pt x="2661958" y="421144"/>
                </a:lnTo>
                <a:lnTo>
                  <a:pt x="2559710" y="348145"/>
                </a:lnTo>
                <a:lnTo>
                  <a:pt x="2557691" y="346697"/>
                </a:lnTo>
                <a:lnTo>
                  <a:pt x="2507373" y="310781"/>
                </a:lnTo>
                <a:lnTo>
                  <a:pt x="2414143" y="260362"/>
                </a:lnTo>
                <a:lnTo>
                  <a:pt x="2411882" y="259130"/>
                </a:lnTo>
                <a:lnTo>
                  <a:pt x="2340267" y="220408"/>
                </a:lnTo>
                <a:lnTo>
                  <a:pt x="2093963" y="129032"/>
                </a:lnTo>
                <a:lnTo>
                  <a:pt x="2091728" y="128193"/>
                </a:lnTo>
                <a:lnTo>
                  <a:pt x="1981327" y="87236"/>
                </a:lnTo>
                <a:lnTo>
                  <a:pt x="1894459" y="67462"/>
                </a:lnTo>
                <a:lnTo>
                  <a:pt x="1892414" y="66992"/>
                </a:lnTo>
                <a:lnTo>
                  <a:pt x="1787855" y="43180"/>
                </a:lnTo>
                <a:lnTo>
                  <a:pt x="1705889" y="24523"/>
                </a:lnTo>
                <a:lnTo>
                  <a:pt x="1403070" y="0"/>
                </a:lnTo>
                <a:lnTo>
                  <a:pt x="1116558" y="24523"/>
                </a:lnTo>
                <a:lnTo>
                  <a:pt x="827951" y="87134"/>
                </a:lnTo>
                <a:lnTo>
                  <a:pt x="645083" y="149885"/>
                </a:lnTo>
                <a:lnTo>
                  <a:pt x="468045" y="228815"/>
                </a:lnTo>
                <a:lnTo>
                  <a:pt x="301904" y="318693"/>
                </a:lnTo>
                <a:lnTo>
                  <a:pt x="147205" y="420852"/>
                </a:lnTo>
                <a:lnTo>
                  <a:pt x="40360" y="552945"/>
                </a:lnTo>
                <a:lnTo>
                  <a:pt x="11366" y="631266"/>
                </a:lnTo>
                <a:lnTo>
                  <a:pt x="0" y="710603"/>
                </a:lnTo>
                <a:lnTo>
                  <a:pt x="0" y="1424190"/>
                </a:lnTo>
                <a:lnTo>
                  <a:pt x="2806230" y="1424190"/>
                </a:lnTo>
                <a:lnTo>
                  <a:pt x="2806230" y="1402575"/>
                </a:lnTo>
                <a:lnTo>
                  <a:pt x="2806230" y="1380998"/>
                </a:lnTo>
                <a:lnTo>
                  <a:pt x="2806230" y="714413"/>
                </a:lnTo>
                <a:lnTo>
                  <a:pt x="2806230" y="712114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163" y="967486"/>
            <a:ext cx="11097895" cy="5660390"/>
            <a:chOff x="931163" y="967486"/>
            <a:chExt cx="11097895" cy="5660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3408" y="1237488"/>
              <a:ext cx="4945380" cy="49111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0" y="5285232"/>
              <a:ext cx="1543812" cy="1342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163" y="1231392"/>
              <a:ext cx="5817108" cy="53964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11474" y="967485"/>
              <a:ext cx="3795395" cy="5286375"/>
            </a:xfrm>
            <a:custGeom>
              <a:avLst/>
              <a:gdLst/>
              <a:ahLst/>
              <a:cxnLst/>
              <a:rect l="l" t="t" r="r" b="b"/>
              <a:pathLst>
                <a:path w="3795395" h="5286375">
                  <a:moveTo>
                    <a:pt x="1612900" y="1559052"/>
                  </a:moveTo>
                  <a:lnTo>
                    <a:pt x="79717" y="506145"/>
                  </a:lnTo>
                  <a:lnTo>
                    <a:pt x="85331" y="497967"/>
                  </a:lnTo>
                  <a:lnTo>
                    <a:pt x="96139" y="482219"/>
                  </a:lnTo>
                  <a:lnTo>
                    <a:pt x="0" y="468884"/>
                  </a:lnTo>
                  <a:lnTo>
                    <a:pt x="46990" y="553847"/>
                  </a:lnTo>
                  <a:lnTo>
                    <a:pt x="63334" y="530021"/>
                  </a:lnTo>
                  <a:lnTo>
                    <a:pt x="1596517" y="1582928"/>
                  </a:lnTo>
                  <a:lnTo>
                    <a:pt x="1612900" y="1559052"/>
                  </a:lnTo>
                  <a:close/>
                </a:path>
                <a:path w="3795395" h="5286375">
                  <a:moveTo>
                    <a:pt x="2008886" y="5262994"/>
                  </a:moveTo>
                  <a:lnTo>
                    <a:pt x="1496936" y="4877371"/>
                  </a:lnTo>
                  <a:lnTo>
                    <a:pt x="1503489" y="4868659"/>
                  </a:lnTo>
                  <a:lnTo>
                    <a:pt x="1514348" y="4854232"/>
                  </a:lnTo>
                  <a:lnTo>
                    <a:pt x="1418844" y="4836668"/>
                  </a:lnTo>
                  <a:lnTo>
                    <a:pt x="1462151" y="4923625"/>
                  </a:lnTo>
                  <a:lnTo>
                    <a:pt x="1479550" y="4900498"/>
                  </a:lnTo>
                  <a:lnTo>
                    <a:pt x="1991487" y="5286121"/>
                  </a:lnTo>
                  <a:lnTo>
                    <a:pt x="2008886" y="5262994"/>
                  </a:lnTo>
                  <a:close/>
                </a:path>
                <a:path w="3795395" h="5286375">
                  <a:moveTo>
                    <a:pt x="3795395" y="4188206"/>
                  </a:moveTo>
                  <a:lnTo>
                    <a:pt x="3766947" y="4193286"/>
                  </a:lnTo>
                  <a:lnTo>
                    <a:pt x="3021076" y="0"/>
                  </a:lnTo>
                  <a:lnTo>
                    <a:pt x="2992628" y="5092"/>
                  </a:lnTo>
                  <a:lnTo>
                    <a:pt x="3738372" y="4198378"/>
                  </a:lnTo>
                  <a:lnTo>
                    <a:pt x="3709924" y="4203446"/>
                  </a:lnTo>
                  <a:lnTo>
                    <a:pt x="3767836" y="4281297"/>
                  </a:lnTo>
                  <a:lnTo>
                    <a:pt x="3788168" y="4212590"/>
                  </a:lnTo>
                  <a:lnTo>
                    <a:pt x="3795395" y="418820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205280" y="119252"/>
            <a:ext cx="9934575" cy="10007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order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make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sure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you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include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all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key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points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assignment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bullet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points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lang="en-GB" sz="1600" b="1" spc="-15" dirty="0">
                <a:latin typeface="Arial"/>
                <a:cs typeface="Arial"/>
              </a:rPr>
              <a:t> 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headings.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This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will</a:t>
            </a:r>
            <a:r>
              <a:rPr sz="1600" b="1" spc="-5" dirty="0">
                <a:latin typeface="Arial"/>
                <a:cs typeface="Arial"/>
              </a:rPr>
              <a:t> also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make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easier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assessor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to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mark.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lang="en-GB" sz="1600" b="1" spc="-5" dirty="0">
                <a:latin typeface="Arial"/>
                <a:cs typeface="Arial"/>
              </a:rPr>
              <a:t>Proof -read</a:t>
            </a:r>
            <a:r>
              <a:rPr lang="en-GB"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your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work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before</a:t>
            </a:r>
            <a:r>
              <a:rPr lang="en-GB" sz="1600" b="1" spc="-5" dirty="0">
                <a:latin typeface="Arial"/>
                <a:cs typeface="Arial"/>
              </a:rPr>
              <a:t> 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submission,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using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Assessment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Criteria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check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list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to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make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sure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you’ve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covered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all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key</a:t>
            </a:r>
            <a:r>
              <a:rPr lang="en-GB" sz="1600" b="1" spc="-10" dirty="0">
                <a:latin typeface="Arial"/>
                <a:cs typeface="Arial"/>
              </a:rPr>
              <a:t> </a:t>
            </a:r>
            <a:r>
              <a:rPr sz="1600" b="1" spc="-5" dirty="0">
                <a:latin typeface="Arial"/>
                <a:cs typeface="Arial"/>
              </a:rPr>
              <a:t> points.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427225" y="2368423"/>
            <a:ext cx="303339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For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Level </a:t>
            </a:r>
            <a:r>
              <a:rPr sz="1100" b="1" dirty="0">
                <a:latin typeface="Arial"/>
                <a:cs typeface="Arial"/>
              </a:rPr>
              <a:t>5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 </a:t>
            </a:r>
            <a:r>
              <a:rPr sz="1100" b="1" spc="-5" dirty="0">
                <a:latin typeface="Arial"/>
                <a:cs typeface="Arial"/>
              </a:rPr>
              <a:t>above–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you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will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need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enter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your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name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and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CMI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candidate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number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2959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Getting</a:t>
            </a:r>
            <a:r>
              <a:rPr b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Started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098" y="2243454"/>
            <a:ext cx="7348855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Don’t</a:t>
            </a:r>
            <a:r>
              <a:rPr sz="1800" spc="-5" dirty="0">
                <a:latin typeface="Arial"/>
                <a:cs typeface="Arial"/>
              </a:rPr>
              <a:t> procrastinate</a:t>
            </a:r>
            <a:r>
              <a:rPr sz="1800" dirty="0">
                <a:latin typeface="Arial"/>
                <a:cs typeface="Arial"/>
              </a:rPr>
              <a:t> -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make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start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qualification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possible </a:t>
            </a: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registration. Keep going even if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only have </a:t>
            </a:r>
            <a:r>
              <a:rPr sz="1800" dirty="0">
                <a:latin typeface="Arial"/>
                <a:cs typeface="Arial"/>
              </a:rPr>
              <a:t>time to </a:t>
            </a:r>
            <a:r>
              <a:rPr sz="1800" spc="-1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 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hour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week.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Mark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Twain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once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said,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“If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job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eat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frog,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best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 </a:t>
            </a:r>
            <a:r>
              <a:rPr sz="1800" spc="-5" dirty="0">
                <a:latin typeface="Arial"/>
                <a:cs typeface="Arial"/>
              </a:rPr>
              <a:t>thing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morning.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if </a:t>
            </a:r>
            <a:r>
              <a:rPr sz="1800" dirty="0">
                <a:latin typeface="Arial"/>
                <a:cs typeface="Arial"/>
              </a:rPr>
              <a:t>its </a:t>
            </a:r>
            <a:r>
              <a:rPr sz="1800" spc="-10" dirty="0">
                <a:latin typeface="Arial"/>
                <a:cs typeface="Arial"/>
              </a:rPr>
              <a:t>your </a:t>
            </a:r>
            <a:r>
              <a:rPr sz="1800" spc="-5" dirty="0">
                <a:latin typeface="Arial"/>
                <a:cs typeface="Arial"/>
              </a:rPr>
              <a:t>job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eat </a:t>
            </a:r>
            <a:r>
              <a:rPr sz="1800" spc="-10" dirty="0">
                <a:latin typeface="Arial"/>
                <a:cs typeface="Arial"/>
              </a:rPr>
              <a:t>two </a:t>
            </a:r>
            <a:r>
              <a:rPr sz="1800" spc="-5" dirty="0">
                <a:latin typeface="Arial"/>
                <a:cs typeface="Arial"/>
              </a:rPr>
              <a:t>frogs, eat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biggest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first...”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Eating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frog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means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to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just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it,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otherwise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frog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will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eat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you,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meaning you’ll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end up </a:t>
            </a:r>
            <a:r>
              <a:rPr sz="1800" b="1" spc="-5" dirty="0">
                <a:latin typeface="Arial"/>
                <a:cs typeface="Arial"/>
              </a:rPr>
              <a:t>procrastinating</a:t>
            </a:r>
            <a:r>
              <a:rPr sz="1800" b="1" dirty="0">
                <a:latin typeface="Arial"/>
                <a:cs typeface="Arial"/>
              </a:rPr>
              <a:t> the</a:t>
            </a:r>
            <a:r>
              <a:rPr sz="1800" b="1" spc="5" dirty="0">
                <a:latin typeface="Arial"/>
                <a:cs typeface="Arial"/>
              </a:rPr>
              <a:t> whole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day.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AC8DA-14E8-4400-960C-79052BFB4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43188" y="685800"/>
            <a:ext cx="2467355" cy="1911150"/>
            <a:chOff x="8743188" y="685800"/>
            <a:chExt cx="2467355" cy="1911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3188" y="687323"/>
              <a:ext cx="2467355" cy="1909627"/>
            </a:xfrm>
            <a:prstGeom prst="rect">
              <a:avLst/>
            </a:prstGeom>
          </p:spPr>
        </p:pic>
        <p:sp>
          <p:nvSpPr>
            <p:cNvPr id="5" name="object 5"/>
            <p:cNvSpPr txBox="1"/>
            <p:nvPr/>
          </p:nvSpPr>
          <p:spPr>
            <a:xfrm>
              <a:off x="9623806" y="1160145"/>
              <a:ext cx="69596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dditio</a:t>
              </a:r>
              <a:r>
                <a:rPr sz="1200" spc="-1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al  </a:t>
              </a:r>
              <a:r>
                <a:rPr sz="1200" dirty="0">
                  <a:latin typeface="Arial"/>
                  <a:cs typeface="Arial"/>
                </a:rPr>
                <a:t>content </a:t>
              </a:r>
              <a:r>
                <a:rPr sz="1200" spc="5" dirty="0">
                  <a:latin typeface="Arial"/>
                  <a:cs typeface="Arial"/>
                </a:rPr>
                <a:t> </a:t>
              </a:r>
              <a:r>
                <a:rPr sz="1200" spc="-5" dirty="0">
                  <a:latin typeface="Arial"/>
                  <a:cs typeface="Arial"/>
                </a:rPr>
                <a:t>here</a:t>
              </a:r>
              <a:endParaRPr sz="1200" dirty="0">
                <a:latin typeface="Arial"/>
                <a:cs typeface="Arial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5795" y="685800"/>
              <a:ext cx="1913381" cy="190881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404865" y="6465214"/>
            <a:ext cx="1381125" cy="30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47874-88D8-47DF-9C0B-95C1717B89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05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2374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Refer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nc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818" y="1563370"/>
            <a:ext cx="938530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78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Referencing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 important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academic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work.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puts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your</a:t>
            </a:r>
            <a:r>
              <a:rPr sz="1800" b="1" spc="5" dirty="0">
                <a:latin typeface="Arial"/>
                <a:cs typeface="Arial"/>
              </a:rPr>
              <a:t> work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context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demonstrates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breadth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depth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your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research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acknowledges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other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people’s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work</a:t>
            </a:r>
            <a:r>
              <a:rPr sz="1800" spc="5" dirty="0">
                <a:latin typeface="Arial"/>
                <a:cs typeface="Arial"/>
              </a:rPr>
              <a:t>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should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reference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whenever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someone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else’s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idea.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585584" algn="l"/>
              </a:tabLst>
            </a:pPr>
            <a:r>
              <a:rPr sz="1800" spc="-95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avoid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referral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important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reference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work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correctly.	We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suggest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Harvard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referencing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spc="-15" dirty="0">
                <a:latin typeface="Arial"/>
                <a:cs typeface="Arial"/>
              </a:rPr>
              <a:t>it’s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commonly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used.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Also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include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bibliography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when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referencing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your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work: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bibliography is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term used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list of </a:t>
            </a:r>
            <a:r>
              <a:rPr sz="1800" b="1" spc="-5" dirty="0">
                <a:latin typeface="Arial"/>
                <a:cs typeface="Arial"/>
              </a:rPr>
              <a:t>sources </a:t>
            </a:r>
            <a:r>
              <a:rPr sz="1800" b="1" dirty="0">
                <a:latin typeface="Arial"/>
                <a:cs typeface="Arial"/>
              </a:rPr>
              <a:t>(e.g. books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articles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websites) </a:t>
            </a:r>
            <a:r>
              <a:rPr sz="1800" b="1" spc="-5" dirty="0">
                <a:latin typeface="Arial"/>
                <a:cs typeface="Arial"/>
              </a:rPr>
              <a:t>used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5" dirty="0">
                <a:latin typeface="Arial"/>
                <a:cs typeface="Arial"/>
              </a:rPr>
              <a:t>write </a:t>
            </a:r>
            <a:r>
              <a:rPr sz="1800" b="1" dirty="0">
                <a:latin typeface="Arial"/>
                <a:cs typeface="Arial"/>
              </a:rPr>
              <a:t>an </a:t>
            </a:r>
            <a:r>
              <a:rPr sz="1800" b="1" spc="-5" dirty="0">
                <a:latin typeface="Arial"/>
                <a:cs typeface="Arial"/>
              </a:rPr>
              <a:t>assignment </a:t>
            </a:r>
            <a:r>
              <a:rPr sz="1800" b="1" dirty="0">
                <a:latin typeface="Arial"/>
                <a:cs typeface="Arial"/>
              </a:rPr>
              <a:t>(e.g. an </a:t>
            </a:r>
            <a:r>
              <a:rPr sz="1800" b="1" spc="-5" dirty="0">
                <a:latin typeface="Arial"/>
                <a:cs typeface="Arial"/>
              </a:rPr>
              <a:t>essay</a:t>
            </a:r>
            <a:r>
              <a:rPr sz="1800" spc="-5" dirty="0">
                <a:latin typeface="Arial"/>
                <a:cs typeface="Arial"/>
              </a:rPr>
              <a:t>). </a:t>
            </a: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usually includes all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sources consulted even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directly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cited (referred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to)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assignment.</a:t>
            </a:r>
            <a:endParaRPr sz="1800" dirty="0">
              <a:latin typeface="Arial"/>
              <a:cs typeface="Arial"/>
            </a:endParaRPr>
          </a:p>
          <a:p>
            <a:pPr marL="12700" marR="3956050">
              <a:lnSpc>
                <a:spcPct val="200100"/>
              </a:lnSpc>
            </a:pPr>
            <a:r>
              <a:rPr sz="1800" b="1" dirty="0">
                <a:latin typeface="Arial"/>
                <a:cs typeface="Arial"/>
              </a:rPr>
              <a:t>How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write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Bibliography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Harvard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style: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Harvard in-text referencing</a:t>
            </a:r>
            <a:r>
              <a:rPr sz="1800" spc="-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Anglia Ruskin University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Referencing:</a:t>
            </a:r>
            <a:r>
              <a:rPr sz="1800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why</a:t>
            </a:r>
            <a:r>
              <a:rPr sz="18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&amp; </a:t>
            </a:r>
            <a:r>
              <a:rPr sz="18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how</a:t>
            </a:r>
            <a:r>
              <a:rPr sz="1800" spc="-15" dirty="0">
                <a:latin typeface="Arial"/>
                <a:cs typeface="Arial"/>
              </a:rPr>
              <a:t>–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University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Leeds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52573" y="386190"/>
            <a:ext cx="763270" cy="763905"/>
            <a:chOff x="10352573" y="386190"/>
            <a:chExt cx="763270" cy="763905"/>
          </a:xfrm>
        </p:grpSpPr>
        <p:sp>
          <p:nvSpPr>
            <p:cNvPr id="5" name="object 5"/>
            <p:cNvSpPr/>
            <p:nvPr/>
          </p:nvSpPr>
          <p:spPr>
            <a:xfrm>
              <a:off x="10352573" y="491011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536549" y="0"/>
                  </a:moveTo>
                  <a:lnTo>
                    <a:pt x="60040" y="477446"/>
                  </a:lnTo>
                  <a:lnTo>
                    <a:pt x="0" y="658517"/>
                  </a:lnTo>
                  <a:lnTo>
                    <a:pt x="182026" y="598476"/>
                  </a:lnTo>
                  <a:lnTo>
                    <a:pt x="188697" y="591805"/>
                  </a:lnTo>
                  <a:lnTo>
                    <a:pt x="81006" y="591805"/>
                  </a:lnTo>
                  <a:lnTo>
                    <a:pt x="66711" y="577510"/>
                  </a:lnTo>
                  <a:lnTo>
                    <a:pt x="93395" y="496506"/>
                  </a:lnTo>
                  <a:lnTo>
                    <a:pt x="109880" y="486336"/>
                  </a:lnTo>
                  <a:lnTo>
                    <a:pt x="128061" y="483045"/>
                  </a:lnTo>
                  <a:lnTo>
                    <a:pt x="297460" y="483045"/>
                  </a:lnTo>
                  <a:lnTo>
                    <a:pt x="658535" y="121982"/>
                  </a:lnTo>
                  <a:lnTo>
                    <a:pt x="536549" y="0"/>
                  </a:lnTo>
                  <a:close/>
                </a:path>
                <a:path w="659129" h="659130">
                  <a:moveTo>
                    <a:pt x="297460" y="483045"/>
                  </a:moveTo>
                  <a:lnTo>
                    <a:pt x="128061" y="483045"/>
                  </a:lnTo>
                  <a:lnTo>
                    <a:pt x="146064" y="486723"/>
                  </a:lnTo>
                  <a:lnTo>
                    <a:pt x="162013" y="497459"/>
                  </a:lnTo>
                  <a:lnTo>
                    <a:pt x="172734" y="513392"/>
                  </a:lnTo>
                  <a:lnTo>
                    <a:pt x="176308" y="531290"/>
                  </a:lnTo>
                  <a:lnTo>
                    <a:pt x="172734" y="549188"/>
                  </a:lnTo>
                  <a:lnTo>
                    <a:pt x="162013" y="565121"/>
                  </a:lnTo>
                  <a:lnTo>
                    <a:pt x="81006" y="591805"/>
                  </a:lnTo>
                  <a:lnTo>
                    <a:pt x="188697" y="591805"/>
                  </a:lnTo>
                  <a:lnTo>
                    <a:pt x="297460" y="483045"/>
                  </a:lnTo>
                  <a:close/>
                </a:path>
              </a:pathLst>
            </a:custGeom>
            <a:solidFill>
              <a:srgbClr val="DFE82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5807" y="386190"/>
              <a:ext cx="200014" cy="19916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7806" y="5429250"/>
            <a:ext cx="1381125" cy="119862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14501" y="830656"/>
            <a:ext cx="10568305" cy="512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If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you’re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a more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visual </a:t>
            </a:r>
            <a:r>
              <a:rPr sz="1500" spc="-10" dirty="0">
                <a:solidFill>
                  <a:srgbClr val="D7852F"/>
                </a:solidFill>
                <a:latin typeface="Arial"/>
                <a:cs typeface="Arial"/>
              </a:rPr>
              <a:t>learner,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then </a:t>
            </a:r>
            <a:r>
              <a:rPr sz="1500" spc="-10" dirty="0">
                <a:solidFill>
                  <a:srgbClr val="D7852F"/>
                </a:solidFill>
                <a:latin typeface="Arial"/>
                <a:cs typeface="Arial"/>
              </a:rPr>
              <a:t>you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may prefer to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Google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a particular topic or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watch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a </a:t>
            </a:r>
            <a:r>
              <a:rPr sz="1500" spc="-60" dirty="0">
                <a:solidFill>
                  <a:srgbClr val="D7852F"/>
                </a:solidFill>
                <a:latin typeface="Arial"/>
                <a:cs typeface="Arial"/>
              </a:rPr>
              <a:t>Ted </a:t>
            </a:r>
            <a:r>
              <a:rPr sz="1500" spc="-45" dirty="0">
                <a:solidFill>
                  <a:srgbClr val="D7852F"/>
                </a:solidFill>
                <a:latin typeface="Arial"/>
                <a:cs typeface="Arial"/>
              </a:rPr>
              <a:t>Talk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rather than the </a:t>
            </a:r>
            <a:r>
              <a:rPr sz="1500" spc="10" dirty="0">
                <a:solidFill>
                  <a:srgbClr val="D7852F"/>
                </a:solidFill>
                <a:latin typeface="Arial"/>
                <a:cs typeface="Arial"/>
              </a:rPr>
              <a:t>suggested </a:t>
            </a:r>
            <a:r>
              <a:rPr sz="1500" spc="-40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e-learnings,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which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is absolutely fine.</a:t>
            </a:r>
            <a:r>
              <a:rPr sz="1500" spc="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D7852F"/>
                </a:solidFill>
                <a:latin typeface="Arial"/>
                <a:cs typeface="Arial"/>
              </a:rPr>
              <a:t>However,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please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don’t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be tempted to copy and paste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text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from Google as this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would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be </a:t>
            </a:r>
            <a:r>
              <a:rPr sz="1500" spc="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considered</a:t>
            </a:r>
            <a:r>
              <a:rPr sz="1500" spc="-35" dirty="0">
                <a:solidFill>
                  <a:srgbClr val="D7852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D7852F"/>
                </a:solidFill>
                <a:latin typeface="Arial"/>
                <a:cs typeface="Arial"/>
              </a:rPr>
              <a:t>as </a:t>
            </a:r>
            <a:r>
              <a:rPr sz="1500" dirty="0">
                <a:solidFill>
                  <a:srgbClr val="D7852F"/>
                </a:solidFill>
                <a:latin typeface="Arial"/>
                <a:cs typeface="Arial"/>
              </a:rPr>
              <a:t>Plagiarism.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Plagiarism: “presenting someone </a:t>
            </a:r>
            <a:r>
              <a:rPr sz="1500" b="1" spc="-10" dirty="0">
                <a:latin typeface="Arial"/>
                <a:cs typeface="Arial"/>
              </a:rPr>
              <a:t>else’s </a:t>
            </a:r>
            <a:r>
              <a:rPr sz="1500" b="1" dirty="0">
                <a:latin typeface="Arial"/>
                <a:cs typeface="Arial"/>
              </a:rPr>
              <a:t>work, in whole </a:t>
            </a:r>
            <a:r>
              <a:rPr sz="1500" b="1" spc="-5" dirty="0">
                <a:latin typeface="Arial"/>
                <a:cs typeface="Arial"/>
              </a:rPr>
              <a:t>or </a:t>
            </a:r>
            <a:r>
              <a:rPr sz="1500" b="1" dirty="0">
                <a:latin typeface="Arial"/>
                <a:cs typeface="Arial"/>
              </a:rPr>
              <a:t>in </a:t>
            </a:r>
            <a:r>
              <a:rPr sz="1500" b="1" spc="-5" dirty="0">
                <a:latin typeface="Arial"/>
                <a:cs typeface="Arial"/>
              </a:rPr>
              <a:t>part, </a:t>
            </a:r>
            <a:r>
              <a:rPr sz="1500" b="1" dirty="0">
                <a:latin typeface="Arial"/>
                <a:cs typeface="Arial"/>
              </a:rPr>
              <a:t>as </a:t>
            </a:r>
            <a:r>
              <a:rPr sz="1500" b="1" spc="-20" dirty="0">
                <a:latin typeface="Arial"/>
                <a:cs typeface="Arial"/>
              </a:rPr>
              <a:t>your </a:t>
            </a:r>
            <a:r>
              <a:rPr sz="1500" b="1" spc="5" dirty="0">
                <a:latin typeface="Arial"/>
                <a:cs typeface="Arial"/>
              </a:rPr>
              <a:t>own. </a:t>
            </a:r>
            <a:r>
              <a:rPr sz="1500" b="1" spc="-10" dirty="0">
                <a:latin typeface="Arial"/>
                <a:cs typeface="Arial"/>
              </a:rPr>
              <a:t>Work </a:t>
            </a:r>
            <a:r>
              <a:rPr sz="1500" b="1" spc="-5" dirty="0">
                <a:latin typeface="Arial"/>
                <a:cs typeface="Arial"/>
              </a:rPr>
              <a:t>means </a:t>
            </a:r>
            <a:r>
              <a:rPr sz="1500" b="1" dirty="0">
                <a:latin typeface="Arial"/>
                <a:cs typeface="Arial"/>
              </a:rPr>
              <a:t>any </a:t>
            </a:r>
            <a:r>
              <a:rPr sz="1500" b="1" spc="-5" dirty="0">
                <a:latin typeface="Arial"/>
                <a:cs typeface="Arial"/>
              </a:rPr>
              <a:t>intellectual output, </a:t>
            </a:r>
            <a:r>
              <a:rPr sz="1500" b="1" spc="-40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and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typically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includes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text,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data,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images,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sound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or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performance”.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(University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of Leeds,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2017)</a:t>
            </a:r>
            <a:endParaRPr sz="1500" dirty="0">
              <a:latin typeface="Arial"/>
              <a:cs typeface="Arial"/>
            </a:endParaRPr>
          </a:p>
          <a:p>
            <a:pPr marL="12700" marR="29209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Before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start </a:t>
            </a:r>
            <a:r>
              <a:rPr sz="1500" spc="-5" dirty="0">
                <a:latin typeface="Arial"/>
                <a:cs typeface="Arial"/>
              </a:rPr>
              <a:t>your </a:t>
            </a:r>
            <a:r>
              <a:rPr sz="1500" dirty="0">
                <a:latin typeface="Arial"/>
                <a:cs typeface="Arial"/>
              </a:rPr>
              <a:t>qualification, it is important that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fully understand </a:t>
            </a:r>
            <a:r>
              <a:rPr sz="1500" spc="-5" dirty="0">
                <a:latin typeface="Arial"/>
                <a:cs typeface="Arial"/>
              </a:rPr>
              <a:t>what </a:t>
            </a:r>
            <a:r>
              <a:rPr sz="1500" dirty="0">
                <a:latin typeface="Arial"/>
                <a:cs typeface="Arial"/>
              </a:rPr>
              <a:t>plagiarism is and the techniques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can use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avoid </a:t>
            </a:r>
            <a:r>
              <a:rPr sz="1500" dirty="0">
                <a:latin typeface="Arial"/>
                <a:cs typeface="Arial"/>
              </a:rPr>
              <a:t>plagiarizing </a:t>
            </a:r>
            <a:r>
              <a:rPr sz="1500" spc="-5" dirty="0">
                <a:latin typeface="Arial"/>
                <a:cs typeface="Arial"/>
              </a:rPr>
              <a:t>in </a:t>
            </a:r>
            <a:r>
              <a:rPr sz="1500" dirty="0">
                <a:latin typeface="Arial"/>
                <a:cs typeface="Arial"/>
              </a:rPr>
              <a:t>the first place. </a:t>
            </a:r>
            <a:r>
              <a:rPr sz="1500" spc="-5" dirty="0">
                <a:latin typeface="Arial"/>
                <a:cs typeface="Arial"/>
              </a:rPr>
              <a:t>For units with written </a:t>
            </a:r>
            <a:r>
              <a:rPr sz="1500" dirty="0">
                <a:latin typeface="Arial"/>
                <a:cs typeface="Arial"/>
              </a:rPr>
              <a:t>assignments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will be asked </a:t>
            </a:r>
            <a:r>
              <a:rPr sz="1500" dirty="0">
                <a:latin typeface="Arial"/>
                <a:cs typeface="Arial"/>
              </a:rPr>
              <a:t>to </a:t>
            </a:r>
            <a:r>
              <a:rPr sz="1500" spc="-5" dirty="0">
                <a:latin typeface="Arial"/>
                <a:cs typeface="Arial"/>
              </a:rPr>
              <a:t>submit a </a:t>
            </a:r>
            <a:r>
              <a:rPr sz="1500" dirty="0">
                <a:latin typeface="Arial"/>
                <a:cs typeface="Arial"/>
              </a:rPr>
              <a:t>statement of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authenticity </a:t>
            </a:r>
            <a:r>
              <a:rPr sz="1500" spc="-5" dirty="0">
                <a:latin typeface="Arial"/>
                <a:cs typeface="Arial"/>
              </a:rPr>
              <a:t>confirming </a:t>
            </a:r>
            <a:r>
              <a:rPr sz="1500" dirty="0">
                <a:latin typeface="Arial"/>
                <a:cs typeface="Arial"/>
              </a:rPr>
              <a:t>that the </a:t>
            </a:r>
            <a:r>
              <a:rPr sz="1500" spc="-5" dirty="0">
                <a:latin typeface="Arial"/>
                <a:cs typeface="Arial"/>
              </a:rPr>
              <a:t>work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are </a:t>
            </a:r>
            <a:r>
              <a:rPr sz="1500" dirty="0">
                <a:latin typeface="Arial"/>
                <a:cs typeface="Arial"/>
              </a:rPr>
              <a:t>submitting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spc="-5" dirty="0">
                <a:latin typeface="Arial"/>
                <a:cs typeface="Arial"/>
              </a:rPr>
              <a:t>own. </a:t>
            </a:r>
            <a:r>
              <a:rPr sz="1500" dirty="0">
                <a:latin typeface="Arial"/>
                <a:cs typeface="Arial"/>
              </a:rPr>
              <a:t>When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spc="-5" dirty="0">
                <a:latin typeface="Arial"/>
                <a:cs typeface="Arial"/>
              </a:rPr>
              <a:t>submit any work </a:t>
            </a:r>
            <a:r>
              <a:rPr sz="1500" dirty="0">
                <a:latin typeface="Arial"/>
                <a:cs typeface="Arial"/>
              </a:rPr>
              <a:t>(including </a:t>
            </a:r>
            <a:r>
              <a:rPr sz="1500" spc="-10" dirty="0">
                <a:latin typeface="Arial"/>
                <a:cs typeface="Arial"/>
              </a:rPr>
              <a:t>exam </a:t>
            </a:r>
            <a:r>
              <a:rPr sz="1500" dirty="0">
                <a:latin typeface="Arial"/>
                <a:cs typeface="Arial"/>
              </a:rPr>
              <a:t>papers)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electronically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you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also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declaring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that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work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dirty="0">
                <a:latin typeface="Arial"/>
                <a:cs typeface="Arial"/>
              </a:rPr>
              <a:t>authentic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spc="-10" dirty="0">
                <a:latin typeface="Arial"/>
                <a:cs typeface="Arial"/>
              </a:rPr>
              <a:t>your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own.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 marR="3556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In </a:t>
            </a:r>
            <a:r>
              <a:rPr sz="1500" spc="-5" dirty="0">
                <a:latin typeface="Arial"/>
                <a:cs typeface="Arial"/>
              </a:rPr>
              <a:t>cases where </a:t>
            </a:r>
            <a:r>
              <a:rPr sz="1500" dirty="0">
                <a:latin typeface="Arial"/>
                <a:cs typeface="Arial"/>
              </a:rPr>
              <a:t>plagiarism </a:t>
            </a:r>
            <a:r>
              <a:rPr sz="1500" spc="-5" dirty="0">
                <a:latin typeface="Arial"/>
                <a:cs typeface="Arial"/>
              </a:rPr>
              <a:t>is </a:t>
            </a:r>
            <a:r>
              <a:rPr sz="1500" dirty="0">
                <a:latin typeface="Arial"/>
                <a:cs typeface="Arial"/>
              </a:rPr>
              <a:t>identified these </a:t>
            </a:r>
            <a:r>
              <a:rPr sz="1500" spc="-5" dirty="0">
                <a:latin typeface="Arial"/>
                <a:cs typeface="Arial"/>
              </a:rPr>
              <a:t>will be investigated </a:t>
            </a:r>
            <a:r>
              <a:rPr sz="1500" dirty="0">
                <a:latin typeface="Arial"/>
                <a:cs typeface="Arial"/>
              </a:rPr>
              <a:t>further </a:t>
            </a:r>
            <a:r>
              <a:rPr sz="1500" spc="-5" dirty="0">
                <a:latin typeface="Arial"/>
                <a:cs typeface="Arial"/>
              </a:rPr>
              <a:t>by </a:t>
            </a:r>
            <a:r>
              <a:rPr sz="1500" dirty="0">
                <a:latin typeface="Arial"/>
                <a:cs typeface="Arial"/>
              </a:rPr>
              <a:t>Premier Partnership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City &amp; </a:t>
            </a:r>
            <a:r>
              <a:rPr sz="1500" spc="-5" dirty="0">
                <a:latin typeface="Arial"/>
                <a:cs typeface="Arial"/>
              </a:rPr>
              <a:t>Guilds, and may </a:t>
            </a:r>
            <a:r>
              <a:rPr sz="1500" dirty="0">
                <a:latin typeface="Arial"/>
                <a:cs typeface="Arial"/>
              </a:rPr>
              <a:t> result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in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you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being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disqualified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qualification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itself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any </a:t>
            </a:r>
            <a:r>
              <a:rPr sz="1500" dirty="0">
                <a:latin typeface="Arial"/>
                <a:cs typeface="Arial"/>
              </a:rPr>
              <a:t>future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qualification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with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the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awarding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body.</a:t>
            </a:r>
            <a:r>
              <a:rPr sz="1500" spc="10" dirty="0">
                <a:latin typeface="Arial"/>
                <a:cs typeface="Arial"/>
              </a:rPr>
              <a:t> Plagiarism</a:t>
            </a:r>
            <a:r>
              <a:rPr sz="1500" dirty="0">
                <a:latin typeface="Arial"/>
                <a:cs typeface="Arial"/>
              </a:rPr>
              <a:t> and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malpractice </a:t>
            </a:r>
            <a:r>
              <a:rPr sz="1500" spc="-5" dirty="0">
                <a:latin typeface="Arial"/>
                <a:cs typeface="Arial"/>
              </a:rPr>
              <a:t>will not be </a:t>
            </a:r>
            <a:r>
              <a:rPr sz="1500" dirty="0">
                <a:latin typeface="Arial"/>
                <a:cs typeface="Arial"/>
              </a:rPr>
              <a:t>tolerated </a:t>
            </a:r>
            <a:r>
              <a:rPr sz="1500" spc="-5" dirty="0">
                <a:latin typeface="Arial"/>
                <a:cs typeface="Arial"/>
              </a:rPr>
              <a:t>and any </a:t>
            </a:r>
            <a:r>
              <a:rPr sz="1500" dirty="0">
                <a:latin typeface="Arial"/>
                <a:cs typeface="Arial"/>
              </a:rPr>
              <a:t>incidents </a:t>
            </a:r>
            <a:r>
              <a:rPr sz="1500" spc="-5" dirty="0">
                <a:latin typeface="Arial"/>
                <a:cs typeface="Arial"/>
              </a:rPr>
              <a:t>will </a:t>
            </a:r>
            <a:r>
              <a:rPr sz="1500" dirty="0">
                <a:latin typeface="Arial"/>
                <a:cs typeface="Arial"/>
              </a:rPr>
              <a:t>also </a:t>
            </a:r>
            <a:r>
              <a:rPr sz="1500" spc="-5" dirty="0">
                <a:latin typeface="Arial"/>
                <a:cs typeface="Arial"/>
              </a:rPr>
              <a:t>be </a:t>
            </a:r>
            <a:r>
              <a:rPr sz="1500" dirty="0">
                <a:latin typeface="Arial"/>
                <a:cs typeface="Arial"/>
              </a:rPr>
              <a:t>reported to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dirty="0">
                <a:latin typeface="Arial"/>
                <a:cs typeface="Arial"/>
              </a:rPr>
              <a:t>department </a:t>
            </a:r>
            <a:r>
              <a:rPr sz="1500" spc="-5" dirty="0">
                <a:latin typeface="Arial"/>
                <a:cs typeface="Arial"/>
              </a:rPr>
              <a:t>and may </a:t>
            </a:r>
            <a:r>
              <a:rPr sz="1500" dirty="0">
                <a:latin typeface="Arial"/>
                <a:cs typeface="Arial"/>
              </a:rPr>
              <a:t>result </a:t>
            </a:r>
            <a:r>
              <a:rPr sz="1500" spc="-5" dirty="0">
                <a:latin typeface="Arial"/>
                <a:cs typeface="Arial"/>
              </a:rPr>
              <a:t>in </a:t>
            </a:r>
            <a:r>
              <a:rPr sz="1500" dirty="0">
                <a:latin typeface="Arial"/>
                <a:cs typeface="Arial"/>
              </a:rPr>
              <a:t>disciplinary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action.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Please visit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The University 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of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Leeds 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–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Academic 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Integrity &amp; Plagiarism</a:t>
            </a:r>
            <a:r>
              <a:rPr sz="150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500" spc="-5" dirty="0">
                <a:latin typeface="Arial"/>
                <a:cs typeface="Arial"/>
              </a:rPr>
              <a:t>page </a:t>
            </a:r>
            <a:r>
              <a:rPr sz="1500" dirty="0">
                <a:latin typeface="Arial"/>
                <a:cs typeface="Arial"/>
              </a:rPr>
              <a:t>before starting </a:t>
            </a:r>
            <a:r>
              <a:rPr sz="1500" spc="-10" dirty="0">
                <a:latin typeface="Arial"/>
                <a:cs typeface="Arial"/>
              </a:rPr>
              <a:t>your </a:t>
            </a:r>
            <a:r>
              <a:rPr sz="1500" spc="-5" dirty="0">
                <a:latin typeface="Arial"/>
                <a:cs typeface="Arial"/>
              </a:rPr>
              <a:t>qualification and </a:t>
            </a:r>
            <a:r>
              <a:rPr sz="1500" dirty="0">
                <a:latin typeface="Arial"/>
                <a:cs typeface="Arial"/>
              </a:rPr>
              <a:t>familiarize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yourself</a:t>
            </a:r>
            <a:r>
              <a:rPr sz="1500" dirty="0"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with</a:t>
            </a:r>
            <a:r>
              <a:rPr sz="1500" spc="10" dirty="0"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the</a:t>
            </a:r>
            <a:r>
              <a:rPr sz="1500" dirty="0">
                <a:latin typeface="Arial"/>
                <a:cs typeface="Arial"/>
                <a:hlinkClick r:id="rId4"/>
              </a:rPr>
              <a:t> information</a:t>
            </a:r>
            <a:r>
              <a:rPr sz="1500" spc="-25" dirty="0"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available.</a:t>
            </a:r>
            <a:r>
              <a:rPr sz="1500" dirty="0">
                <a:latin typeface="Arial"/>
                <a:cs typeface="Arial"/>
                <a:hlinkClick r:id="rId4"/>
              </a:rPr>
              <a:t> </a:t>
            </a:r>
            <a:r>
              <a:rPr sz="1500" spc="5" dirty="0">
                <a:latin typeface="Arial"/>
                <a:cs typeface="Arial"/>
                <a:hlinkClick r:id="rId4"/>
              </a:rPr>
              <a:t>We</a:t>
            </a:r>
            <a:r>
              <a:rPr sz="1500" spc="-40" dirty="0"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would</a:t>
            </a:r>
            <a:r>
              <a:rPr sz="1500" spc="15" dirty="0"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also recommend</a:t>
            </a:r>
            <a:r>
              <a:rPr sz="1500" spc="-10" dirty="0"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completing</a:t>
            </a:r>
            <a:r>
              <a:rPr sz="1500" spc="-25" dirty="0"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the</a:t>
            </a:r>
            <a:r>
              <a:rPr sz="1500" spc="50" dirty="0">
                <a:latin typeface="Arial"/>
                <a:cs typeface="Arial"/>
                <a:hlinkClick r:id="rId4"/>
              </a:rPr>
              <a:t> </a:t>
            </a:r>
            <a:r>
              <a:rPr sz="15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You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Be</a:t>
            </a:r>
            <a:r>
              <a:rPr sz="15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the</a:t>
            </a:r>
            <a:r>
              <a:rPr sz="15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Judge</a:t>
            </a:r>
            <a:r>
              <a:rPr sz="1500" spc="1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activity</a:t>
            </a:r>
            <a:r>
              <a:rPr sz="1500" dirty="0">
                <a:latin typeface="Arial"/>
                <a:cs typeface="Arial"/>
                <a:hlinkClick r:id="rId4"/>
              </a:rPr>
              <a:t> </a:t>
            </a:r>
            <a:r>
              <a:rPr sz="1500" spc="-5" dirty="0">
                <a:latin typeface="Arial"/>
                <a:cs typeface="Arial"/>
                <a:hlinkClick r:id="rId4"/>
              </a:rPr>
              <a:t>and</a:t>
            </a:r>
            <a:r>
              <a:rPr sz="1500" spc="15" dirty="0">
                <a:latin typeface="Arial"/>
                <a:cs typeface="Arial"/>
                <a:hlinkClick r:id="rId4"/>
              </a:rPr>
              <a:t> 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Recognising </a:t>
            </a:r>
            <a:r>
              <a:rPr sz="1500" spc="-405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5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Plagiarism</a:t>
            </a:r>
            <a:r>
              <a:rPr sz="1500" spc="-10" dirty="0">
                <a:solidFill>
                  <a:srgbClr val="04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to</a:t>
            </a:r>
            <a:r>
              <a:rPr sz="1500" spc="-15" dirty="0"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test</a:t>
            </a:r>
            <a:r>
              <a:rPr sz="1500" spc="-20" dirty="0">
                <a:latin typeface="Arial"/>
                <a:cs typeface="Arial"/>
                <a:hlinkClick r:id="rId4"/>
              </a:rPr>
              <a:t> </a:t>
            </a:r>
            <a:r>
              <a:rPr sz="1500" spc="-10" dirty="0">
                <a:latin typeface="Arial"/>
                <a:cs typeface="Arial"/>
                <a:hlinkClick r:id="rId4"/>
              </a:rPr>
              <a:t>your</a:t>
            </a:r>
            <a:r>
              <a:rPr sz="1500" spc="5" dirty="0">
                <a:latin typeface="Arial"/>
                <a:cs typeface="Arial"/>
                <a:hlinkClick r:id="rId4"/>
              </a:rPr>
              <a:t> </a:t>
            </a:r>
            <a:r>
              <a:rPr sz="1500" dirty="0">
                <a:latin typeface="Arial"/>
                <a:cs typeface="Arial"/>
                <a:hlinkClick r:id="rId4"/>
              </a:rPr>
              <a:t>understanding.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12700" marR="24828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If </a:t>
            </a:r>
            <a:r>
              <a:rPr sz="1500" spc="-10" dirty="0">
                <a:latin typeface="Arial"/>
                <a:cs typeface="Arial"/>
              </a:rPr>
              <a:t>you </a:t>
            </a:r>
            <a:r>
              <a:rPr sz="1500" dirty="0">
                <a:latin typeface="Arial"/>
                <a:cs typeface="Arial"/>
              </a:rPr>
              <a:t>are unsure </a:t>
            </a:r>
            <a:r>
              <a:rPr sz="1500" spc="-5" dirty="0">
                <a:latin typeface="Arial"/>
                <a:cs typeface="Arial"/>
              </a:rPr>
              <a:t>what </a:t>
            </a:r>
            <a:r>
              <a:rPr sz="1500" dirty="0">
                <a:latin typeface="Arial"/>
                <a:cs typeface="Arial"/>
              </a:rPr>
              <a:t>constitutes plagiarism, or </a:t>
            </a:r>
            <a:r>
              <a:rPr sz="1500" spc="-5" dirty="0">
                <a:latin typeface="Arial"/>
                <a:cs typeface="Arial"/>
              </a:rPr>
              <a:t>would </a:t>
            </a:r>
            <a:r>
              <a:rPr sz="1500" dirty="0">
                <a:latin typeface="Arial"/>
                <a:cs typeface="Arial"/>
              </a:rPr>
              <a:t>like to discuss this </a:t>
            </a:r>
            <a:r>
              <a:rPr sz="1500" spc="-10" dirty="0">
                <a:latin typeface="Arial"/>
                <a:cs typeface="Arial"/>
              </a:rPr>
              <a:t>further, </a:t>
            </a:r>
            <a:r>
              <a:rPr sz="1500" dirty="0">
                <a:latin typeface="Arial"/>
                <a:cs typeface="Arial"/>
              </a:rPr>
              <a:t>please </a:t>
            </a:r>
            <a:r>
              <a:rPr sz="1500" spc="-5" dirty="0">
                <a:latin typeface="Arial"/>
                <a:cs typeface="Arial"/>
              </a:rPr>
              <a:t>don’t hesitate </a:t>
            </a:r>
            <a:r>
              <a:rPr sz="1500" dirty="0">
                <a:latin typeface="Arial"/>
                <a:cs typeface="Arial"/>
              </a:rPr>
              <a:t>to contact the </a:t>
            </a:r>
            <a:r>
              <a:rPr sz="1500" spc="30" dirty="0">
                <a:latin typeface="Arial"/>
                <a:cs typeface="Arial"/>
              </a:rPr>
              <a:t>ODP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Central</a:t>
            </a:r>
            <a:r>
              <a:rPr sz="1500" spc="-45" dirty="0">
                <a:latin typeface="Arial"/>
                <a:cs typeface="Arial"/>
              </a:rPr>
              <a:t> Team</a:t>
            </a:r>
            <a:r>
              <a:rPr sz="15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(</a:t>
            </a:r>
            <a:r>
              <a:rPr sz="15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learningandaccreditationteam.centralodp@hmrc.gov.uk</a:t>
            </a:r>
            <a:r>
              <a:rPr sz="1500" spc="-5" dirty="0">
                <a:latin typeface="Arial"/>
                <a:cs typeface="Arial"/>
              </a:rPr>
              <a:t>).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4083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How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upload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task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739" y="3311855"/>
            <a:ext cx="1487170" cy="1067435"/>
          </a:xfrm>
          <a:custGeom>
            <a:avLst/>
            <a:gdLst/>
            <a:ahLst/>
            <a:cxnLst/>
            <a:rect l="l" t="t" r="r" b="b"/>
            <a:pathLst>
              <a:path w="1487170" h="1067435">
                <a:moveTo>
                  <a:pt x="1334223" y="228714"/>
                </a:moveTo>
                <a:lnTo>
                  <a:pt x="1328204" y="199110"/>
                </a:lnTo>
                <a:lnTo>
                  <a:pt x="1311833" y="174866"/>
                </a:lnTo>
                <a:lnTo>
                  <a:pt x="1287589" y="158496"/>
                </a:lnTo>
                <a:lnTo>
                  <a:pt x="1257985" y="152476"/>
                </a:lnTo>
                <a:lnTo>
                  <a:pt x="686168" y="152476"/>
                </a:lnTo>
                <a:lnTo>
                  <a:pt x="466471" y="8039"/>
                </a:lnTo>
                <a:lnTo>
                  <a:pt x="445681" y="1016"/>
                </a:lnTo>
                <a:lnTo>
                  <a:pt x="76238" y="0"/>
                </a:lnTo>
                <a:lnTo>
                  <a:pt x="46634" y="6019"/>
                </a:lnTo>
                <a:lnTo>
                  <a:pt x="22390" y="22390"/>
                </a:lnTo>
                <a:lnTo>
                  <a:pt x="6019" y="46634"/>
                </a:lnTo>
                <a:lnTo>
                  <a:pt x="0" y="76238"/>
                </a:lnTo>
                <a:lnTo>
                  <a:pt x="0" y="1010170"/>
                </a:lnTo>
                <a:lnTo>
                  <a:pt x="245872" y="413600"/>
                </a:lnTo>
                <a:lnTo>
                  <a:pt x="268058" y="377088"/>
                </a:lnTo>
                <a:lnTo>
                  <a:pt x="299008" y="348792"/>
                </a:lnTo>
                <a:lnTo>
                  <a:pt x="336740" y="330504"/>
                </a:lnTo>
                <a:lnTo>
                  <a:pt x="379298" y="324015"/>
                </a:lnTo>
                <a:lnTo>
                  <a:pt x="1334223" y="324015"/>
                </a:lnTo>
                <a:lnTo>
                  <a:pt x="1334223" y="228714"/>
                </a:lnTo>
                <a:close/>
              </a:path>
              <a:path w="1487170" h="1067435">
                <a:moveTo>
                  <a:pt x="1486700" y="476491"/>
                </a:moveTo>
                <a:lnTo>
                  <a:pt x="1481607" y="448233"/>
                </a:lnTo>
                <a:lnTo>
                  <a:pt x="1467408" y="424789"/>
                </a:lnTo>
                <a:lnTo>
                  <a:pt x="1445691" y="408139"/>
                </a:lnTo>
                <a:lnTo>
                  <a:pt x="1418094" y="400253"/>
                </a:lnTo>
                <a:lnTo>
                  <a:pt x="379298" y="400253"/>
                </a:lnTo>
                <a:lnTo>
                  <a:pt x="340461" y="411924"/>
                </a:lnTo>
                <a:lnTo>
                  <a:pt x="314490" y="442188"/>
                </a:lnTo>
                <a:lnTo>
                  <a:pt x="57175" y="1067346"/>
                </a:lnTo>
                <a:lnTo>
                  <a:pt x="1219860" y="1067346"/>
                </a:lnTo>
                <a:lnTo>
                  <a:pt x="1479080" y="510806"/>
                </a:lnTo>
                <a:lnTo>
                  <a:pt x="1486700" y="476491"/>
                </a:lnTo>
                <a:close/>
              </a:path>
            </a:pathLst>
          </a:custGeom>
          <a:solidFill>
            <a:srgbClr val="2F94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08803" y="2154935"/>
            <a:ext cx="497205" cy="990600"/>
            <a:chOff x="4908803" y="2154935"/>
            <a:chExt cx="497205" cy="990600"/>
          </a:xfrm>
          <a:solidFill>
            <a:schemeClr val="accent4">
              <a:lumMod val="75000"/>
            </a:schemeClr>
          </a:solidFill>
        </p:grpSpPr>
        <p:sp>
          <p:nvSpPr>
            <p:cNvPr id="5" name="object 5"/>
            <p:cNvSpPr/>
            <p:nvPr/>
          </p:nvSpPr>
          <p:spPr>
            <a:xfrm>
              <a:off x="4914899" y="216103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242315" y="0"/>
                  </a:moveTo>
                  <a:lnTo>
                    <a:pt x="0" y="242315"/>
                  </a:lnTo>
                  <a:lnTo>
                    <a:pt x="121158" y="242315"/>
                  </a:lnTo>
                  <a:lnTo>
                    <a:pt x="121158" y="978407"/>
                  </a:lnTo>
                  <a:lnTo>
                    <a:pt x="363474" y="978407"/>
                  </a:lnTo>
                  <a:lnTo>
                    <a:pt x="363474" y="242315"/>
                  </a:lnTo>
                  <a:lnTo>
                    <a:pt x="484632" y="242315"/>
                  </a:lnTo>
                  <a:lnTo>
                    <a:pt x="2423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914899" y="216103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242315"/>
                  </a:moveTo>
                  <a:lnTo>
                    <a:pt x="242315" y="0"/>
                  </a:lnTo>
                  <a:lnTo>
                    <a:pt x="484632" y="242315"/>
                  </a:lnTo>
                  <a:lnTo>
                    <a:pt x="363474" y="242315"/>
                  </a:lnTo>
                  <a:lnTo>
                    <a:pt x="363474" y="978407"/>
                  </a:lnTo>
                  <a:lnTo>
                    <a:pt x="121158" y="978407"/>
                  </a:lnTo>
                  <a:lnTo>
                    <a:pt x="121158" y="242315"/>
                  </a:lnTo>
                  <a:lnTo>
                    <a:pt x="0" y="242315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8979" y="3311855"/>
            <a:ext cx="1487170" cy="1067435"/>
          </a:xfrm>
          <a:custGeom>
            <a:avLst/>
            <a:gdLst/>
            <a:ahLst/>
            <a:cxnLst/>
            <a:rect l="l" t="t" r="r" b="b"/>
            <a:pathLst>
              <a:path w="1487170" h="1067435">
                <a:moveTo>
                  <a:pt x="1334223" y="228714"/>
                </a:moveTo>
                <a:lnTo>
                  <a:pt x="1328204" y="199110"/>
                </a:lnTo>
                <a:lnTo>
                  <a:pt x="1311833" y="174866"/>
                </a:lnTo>
                <a:lnTo>
                  <a:pt x="1287589" y="158496"/>
                </a:lnTo>
                <a:lnTo>
                  <a:pt x="1257985" y="152476"/>
                </a:lnTo>
                <a:lnTo>
                  <a:pt x="686168" y="152476"/>
                </a:lnTo>
                <a:lnTo>
                  <a:pt x="466471" y="8039"/>
                </a:lnTo>
                <a:lnTo>
                  <a:pt x="445681" y="1016"/>
                </a:lnTo>
                <a:lnTo>
                  <a:pt x="76238" y="0"/>
                </a:lnTo>
                <a:lnTo>
                  <a:pt x="46634" y="6019"/>
                </a:lnTo>
                <a:lnTo>
                  <a:pt x="22390" y="22390"/>
                </a:lnTo>
                <a:lnTo>
                  <a:pt x="6019" y="46634"/>
                </a:lnTo>
                <a:lnTo>
                  <a:pt x="0" y="76238"/>
                </a:lnTo>
                <a:lnTo>
                  <a:pt x="0" y="1010170"/>
                </a:lnTo>
                <a:lnTo>
                  <a:pt x="245872" y="413600"/>
                </a:lnTo>
                <a:lnTo>
                  <a:pt x="268058" y="377088"/>
                </a:lnTo>
                <a:lnTo>
                  <a:pt x="299008" y="348792"/>
                </a:lnTo>
                <a:lnTo>
                  <a:pt x="336740" y="330504"/>
                </a:lnTo>
                <a:lnTo>
                  <a:pt x="379298" y="324015"/>
                </a:lnTo>
                <a:lnTo>
                  <a:pt x="1334223" y="324015"/>
                </a:lnTo>
                <a:lnTo>
                  <a:pt x="1334223" y="228714"/>
                </a:lnTo>
                <a:close/>
              </a:path>
              <a:path w="1487170" h="1067435">
                <a:moveTo>
                  <a:pt x="1486700" y="476491"/>
                </a:moveTo>
                <a:lnTo>
                  <a:pt x="1481607" y="448233"/>
                </a:lnTo>
                <a:lnTo>
                  <a:pt x="1467408" y="424789"/>
                </a:lnTo>
                <a:lnTo>
                  <a:pt x="1445691" y="408139"/>
                </a:lnTo>
                <a:lnTo>
                  <a:pt x="1418094" y="400253"/>
                </a:lnTo>
                <a:lnTo>
                  <a:pt x="379298" y="400253"/>
                </a:lnTo>
                <a:lnTo>
                  <a:pt x="340461" y="411924"/>
                </a:lnTo>
                <a:lnTo>
                  <a:pt x="314490" y="442188"/>
                </a:lnTo>
                <a:lnTo>
                  <a:pt x="57175" y="1067346"/>
                </a:lnTo>
                <a:lnTo>
                  <a:pt x="1219860" y="1067346"/>
                </a:lnTo>
                <a:lnTo>
                  <a:pt x="1479080" y="510806"/>
                </a:lnTo>
                <a:lnTo>
                  <a:pt x="1486700" y="476491"/>
                </a:lnTo>
                <a:close/>
              </a:path>
            </a:pathLst>
          </a:custGeom>
          <a:solidFill>
            <a:srgbClr val="2F94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0171" y="2159507"/>
            <a:ext cx="497205" cy="990600"/>
            <a:chOff x="6710171" y="2159507"/>
            <a:chExt cx="497205" cy="990600"/>
          </a:xfrm>
          <a:solidFill>
            <a:schemeClr val="accent4">
              <a:lumMod val="75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6716267" y="2165603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242315" y="0"/>
                  </a:moveTo>
                  <a:lnTo>
                    <a:pt x="0" y="242316"/>
                  </a:lnTo>
                  <a:lnTo>
                    <a:pt x="121157" y="242316"/>
                  </a:lnTo>
                  <a:lnTo>
                    <a:pt x="121157" y="978408"/>
                  </a:lnTo>
                  <a:lnTo>
                    <a:pt x="363474" y="978408"/>
                  </a:lnTo>
                  <a:lnTo>
                    <a:pt x="363474" y="242316"/>
                  </a:lnTo>
                  <a:lnTo>
                    <a:pt x="484631" y="242316"/>
                  </a:lnTo>
                  <a:lnTo>
                    <a:pt x="2423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16267" y="2165603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0" y="242316"/>
                  </a:moveTo>
                  <a:lnTo>
                    <a:pt x="242315" y="0"/>
                  </a:lnTo>
                  <a:lnTo>
                    <a:pt x="484631" y="242316"/>
                  </a:lnTo>
                  <a:lnTo>
                    <a:pt x="363474" y="242316"/>
                  </a:lnTo>
                  <a:lnTo>
                    <a:pt x="363474" y="978408"/>
                  </a:lnTo>
                  <a:lnTo>
                    <a:pt x="121157" y="978408"/>
                  </a:lnTo>
                  <a:lnTo>
                    <a:pt x="121157" y="242316"/>
                  </a:lnTo>
                  <a:lnTo>
                    <a:pt x="0" y="242316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4219" y="3311855"/>
            <a:ext cx="1487170" cy="1067435"/>
          </a:xfrm>
          <a:custGeom>
            <a:avLst/>
            <a:gdLst/>
            <a:ahLst/>
            <a:cxnLst/>
            <a:rect l="l" t="t" r="r" b="b"/>
            <a:pathLst>
              <a:path w="1487170" h="1067435">
                <a:moveTo>
                  <a:pt x="1334223" y="228714"/>
                </a:moveTo>
                <a:lnTo>
                  <a:pt x="1328204" y="199110"/>
                </a:lnTo>
                <a:lnTo>
                  <a:pt x="1311833" y="174866"/>
                </a:lnTo>
                <a:lnTo>
                  <a:pt x="1287589" y="158496"/>
                </a:lnTo>
                <a:lnTo>
                  <a:pt x="1257985" y="152476"/>
                </a:lnTo>
                <a:lnTo>
                  <a:pt x="686168" y="152476"/>
                </a:lnTo>
                <a:lnTo>
                  <a:pt x="466471" y="8039"/>
                </a:lnTo>
                <a:lnTo>
                  <a:pt x="445681" y="1016"/>
                </a:lnTo>
                <a:lnTo>
                  <a:pt x="76238" y="0"/>
                </a:lnTo>
                <a:lnTo>
                  <a:pt x="46634" y="6019"/>
                </a:lnTo>
                <a:lnTo>
                  <a:pt x="22390" y="22390"/>
                </a:lnTo>
                <a:lnTo>
                  <a:pt x="6019" y="46634"/>
                </a:lnTo>
                <a:lnTo>
                  <a:pt x="0" y="76238"/>
                </a:lnTo>
                <a:lnTo>
                  <a:pt x="0" y="1010170"/>
                </a:lnTo>
                <a:lnTo>
                  <a:pt x="245872" y="413600"/>
                </a:lnTo>
                <a:lnTo>
                  <a:pt x="268058" y="377088"/>
                </a:lnTo>
                <a:lnTo>
                  <a:pt x="299008" y="348792"/>
                </a:lnTo>
                <a:lnTo>
                  <a:pt x="336740" y="330504"/>
                </a:lnTo>
                <a:lnTo>
                  <a:pt x="379298" y="324015"/>
                </a:lnTo>
                <a:lnTo>
                  <a:pt x="1334223" y="324015"/>
                </a:lnTo>
                <a:lnTo>
                  <a:pt x="1334223" y="228714"/>
                </a:lnTo>
                <a:close/>
              </a:path>
              <a:path w="1487170" h="1067435">
                <a:moveTo>
                  <a:pt x="1486700" y="476491"/>
                </a:moveTo>
                <a:lnTo>
                  <a:pt x="1481607" y="448233"/>
                </a:lnTo>
                <a:lnTo>
                  <a:pt x="1467408" y="424789"/>
                </a:lnTo>
                <a:lnTo>
                  <a:pt x="1445691" y="408139"/>
                </a:lnTo>
                <a:lnTo>
                  <a:pt x="1418094" y="400253"/>
                </a:lnTo>
                <a:lnTo>
                  <a:pt x="379298" y="400253"/>
                </a:lnTo>
                <a:lnTo>
                  <a:pt x="340461" y="411924"/>
                </a:lnTo>
                <a:lnTo>
                  <a:pt x="314490" y="442188"/>
                </a:lnTo>
                <a:lnTo>
                  <a:pt x="57175" y="1067346"/>
                </a:lnTo>
                <a:lnTo>
                  <a:pt x="1219860" y="1067346"/>
                </a:lnTo>
                <a:lnTo>
                  <a:pt x="1479080" y="510806"/>
                </a:lnTo>
                <a:lnTo>
                  <a:pt x="1486700" y="476491"/>
                </a:lnTo>
                <a:close/>
              </a:path>
            </a:pathLst>
          </a:custGeom>
          <a:solidFill>
            <a:srgbClr val="2F94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12364" y="2159507"/>
            <a:ext cx="497205" cy="990600"/>
            <a:chOff x="2912364" y="2159507"/>
            <a:chExt cx="497205" cy="990600"/>
          </a:xfrm>
          <a:solidFill>
            <a:schemeClr val="accent4">
              <a:lumMod val="75000"/>
            </a:schemeClr>
          </a:solidFill>
        </p:grpSpPr>
        <p:sp>
          <p:nvSpPr>
            <p:cNvPr id="13" name="object 13"/>
            <p:cNvSpPr/>
            <p:nvPr/>
          </p:nvSpPr>
          <p:spPr>
            <a:xfrm>
              <a:off x="2918460" y="2165603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242315" y="0"/>
                  </a:moveTo>
                  <a:lnTo>
                    <a:pt x="0" y="242316"/>
                  </a:lnTo>
                  <a:lnTo>
                    <a:pt x="121157" y="242316"/>
                  </a:lnTo>
                  <a:lnTo>
                    <a:pt x="121157" y="978408"/>
                  </a:lnTo>
                  <a:lnTo>
                    <a:pt x="363474" y="978408"/>
                  </a:lnTo>
                  <a:lnTo>
                    <a:pt x="363474" y="242316"/>
                  </a:lnTo>
                  <a:lnTo>
                    <a:pt x="484631" y="242316"/>
                  </a:lnTo>
                  <a:lnTo>
                    <a:pt x="2423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8460" y="2165603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242316"/>
                  </a:moveTo>
                  <a:lnTo>
                    <a:pt x="242315" y="0"/>
                  </a:lnTo>
                  <a:lnTo>
                    <a:pt x="484631" y="242316"/>
                  </a:lnTo>
                  <a:lnTo>
                    <a:pt x="363474" y="242316"/>
                  </a:lnTo>
                  <a:lnTo>
                    <a:pt x="363474" y="978408"/>
                  </a:lnTo>
                  <a:lnTo>
                    <a:pt x="121157" y="978408"/>
                  </a:lnTo>
                  <a:lnTo>
                    <a:pt x="121157" y="242316"/>
                  </a:lnTo>
                  <a:lnTo>
                    <a:pt x="0" y="242316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7779" y="3311855"/>
            <a:ext cx="1487170" cy="1067435"/>
          </a:xfrm>
          <a:custGeom>
            <a:avLst/>
            <a:gdLst/>
            <a:ahLst/>
            <a:cxnLst/>
            <a:rect l="l" t="t" r="r" b="b"/>
            <a:pathLst>
              <a:path w="1487170" h="1067435">
                <a:moveTo>
                  <a:pt x="1334223" y="228714"/>
                </a:moveTo>
                <a:lnTo>
                  <a:pt x="1328204" y="199110"/>
                </a:lnTo>
                <a:lnTo>
                  <a:pt x="1311833" y="174866"/>
                </a:lnTo>
                <a:lnTo>
                  <a:pt x="1287589" y="158496"/>
                </a:lnTo>
                <a:lnTo>
                  <a:pt x="1257985" y="152476"/>
                </a:lnTo>
                <a:lnTo>
                  <a:pt x="686168" y="152476"/>
                </a:lnTo>
                <a:lnTo>
                  <a:pt x="466471" y="8039"/>
                </a:lnTo>
                <a:lnTo>
                  <a:pt x="445681" y="1016"/>
                </a:lnTo>
                <a:lnTo>
                  <a:pt x="76238" y="0"/>
                </a:lnTo>
                <a:lnTo>
                  <a:pt x="46634" y="6019"/>
                </a:lnTo>
                <a:lnTo>
                  <a:pt x="22390" y="22390"/>
                </a:lnTo>
                <a:lnTo>
                  <a:pt x="6019" y="46634"/>
                </a:lnTo>
                <a:lnTo>
                  <a:pt x="0" y="76238"/>
                </a:lnTo>
                <a:lnTo>
                  <a:pt x="0" y="1010170"/>
                </a:lnTo>
                <a:lnTo>
                  <a:pt x="245872" y="413600"/>
                </a:lnTo>
                <a:lnTo>
                  <a:pt x="268058" y="377088"/>
                </a:lnTo>
                <a:lnTo>
                  <a:pt x="299008" y="348792"/>
                </a:lnTo>
                <a:lnTo>
                  <a:pt x="336740" y="330504"/>
                </a:lnTo>
                <a:lnTo>
                  <a:pt x="379298" y="324015"/>
                </a:lnTo>
                <a:lnTo>
                  <a:pt x="1334223" y="324015"/>
                </a:lnTo>
                <a:lnTo>
                  <a:pt x="1334223" y="228714"/>
                </a:lnTo>
                <a:close/>
              </a:path>
              <a:path w="1487170" h="1067435">
                <a:moveTo>
                  <a:pt x="1486700" y="476491"/>
                </a:moveTo>
                <a:lnTo>
                  <a:pt x="1481607" y="448233"/>
                </a:lnTo>
                <a:lnTo>
                  <a:pt x="1467408" y="424789"/>
                </a:lnTo>
                <a:lnTo>
                  <a:pt x="1445691" y="408139"/>
                </a:lnTo>
                <a:lnTo>
                  <a:pt x="1418094" y="400253"/>
                </a:lnTo>
                <a:lnTo>
                  <a:pt x="379298" y="400253"/>
                </a:lnTo>
                <a:lnTo>
                  <a:pt x="340461" y="411924"/>
                </a:lnTo>
                <a:lnTo>
                  <a:pt x="314490" y="442188"/>
                </a:lnTo>
                <a:lnTo>
                  <a:pt x="57175" y="1067346"/>
                </a:lnTo>
                <a:lnTo>
                  <a:pt x="1219860" y="1067346"/>
                </a:lnTo>
                <a:lnTo>
                  <a:pt x="1479080" y="510806"/>
                </a:lnTo>
                <a:lnTo>
                  <a:pt x="1486700" y="476491"/>
                </a:lnTo>
                <a:close/>
              </a:path>
            </a:pathLst>
          </a:custGeom>
          <a:solidFill>
            <a:srgbClr val="2F94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1540" y="2148966"/>
            <a:ext cx="497205" cy="990600"/>
            <a:chOff x="8511540" y="2154935"/>
            <a:chExt cx="497205" cy="990600"/>
          </a:xfrm>
          <a:solidFill>
            <a:schemeClr val="accent4">
              <a:lumMod val="75000"/>
            </a:schemeClr>
          </a:solidFill>
        </p:grpSpPr>
        <p:sp>
          <p:nvSpPr>
            <p:cNvPr id="17" name="object 17"/>
            <p:cNvSpPr/>
            <p:nvPr/>
          </p:nvSpPr>
          <p:spPr>
            <a:xfrm>
              <a:off x="8517636" y="216103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242316" y="0"/>
                  </a:moveTo>
                  <a:lnTo>
                    <a:pt x="0" y="242315"/>
                  </a:lnTo>
                  <a:lnTo>
                    <a:pt x="121158" y="242315"/>
                  </a:lnTo>
                  <a:lnTo>
                    <a:pt x="121158" y="978407"/>
                  </a:lnTo>
                  <a:lnTo>
                    <a:pt x="363474" y="978407"/>
                  </a:lnTo>
                  <a:lnTo>
                    <a:pt x="363474" y="242315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517636" y="216103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0" y="242315"/>
                  </a:moveTo>
                  <a:lnTo>
                    <a:pt x="242316" y="0"/>
                  </a:lnTo>
                  <a:lnTo>
                    <a:pt x="484632" y="242315"/>
                  </a:lnTo>
                  <a:lnTo>
                    <a:pt x="363474" y="242315"/>
                  </a:lnTo>
                  <a:lnTo>
                    <a:pt x="363474" y="978407"/>
                  </a:lnTo>
                  <a:lnTo>
                    <a:pt x="121158" y="978407"/>
                  </a:lnTo>
                  <a:lnTo>
                    <a:pt x="121158" y="242315"/>
                  </a:lnTo>
                  <a:lnTo>
                    <a:pt x="0" y="242315"/>
                  </a:lnTo>
                  <a:close/>
                </a:path>
              </a:pathLst>
            </a:custGeom>
            <a:grpFill/>
            <a:ln w="12192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457" y="895857"/>
            <a:ext cx="7984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5420" algn="l"/>
              </a:tabLst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1	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submit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task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button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below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37460" y="1675257"/>
            <a:ext cx="6495415" cy="4740910"/>
            <a:chOff x="2537460" y="1675257"/>
            <a:chExt cx="6495415" cy="4740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9652" y="2063534"/>
              <a:ext cx="6483096" cy="43524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37460" y="1675257"/>
              <a:ext cx="1824989" cy="3609975"/>
            </a:xfrm>
            <a:custGeom>
              <a:avLst/>
              <a:gdLst/>
              <a:ahLst/>
              <a:cxnLst/>
              <a:rect l="l" t="t" r="r" b="b"/>
              <a:pathLst>
                <a:path w="1824989" h="3609975">
                  <a:moveTo>
                    <a:pt x="1772663" y="3538919"/>
                  </a:moveTo>
                  <a:lnTo>
                    <a:pt x="1746757" y="3551935"/>
                  </a:lnTo>
                  <a:lnTo>
                    <a:pt x="1824609" y="3609975"/>
                  </a:lnTo>
                  <a:lnTo>
                    <a:pt x="1824456" y="3551808"/>
                  </a:lnTo>
                  <a:lnTo>
                    <a:pt x="1779142" y="3551808"/>
                  </a:lnTo>
                  <a:lnTo>
                    <a:pt x="1772663" y="3538919"/>
                  </a:lnTo>
                  <a:close/>
                </a:path>
                <a:path w="1824989" h="3609975">
                  <a:moveTo>
                    <a:pt x="1798545" y="3525915"/>
                  </a:moveTo>
                  <a:lnTo>
                    <a:pt x="1772663" y="3538919"/>
                  </a:lnTo>
                  <a:lnTo>
                    <a:pt x="1779142" y="3551808"/>
                  </a:lnTo>
                  <a:lnTo>
                    <a:pt x="1805051" y="3538854"/>
                  </a:lnTo>
                  <a:lnTo>
                    <a:pt x="1798545" y="3525915"/>
                  </a:lnTo>
                  <a:close/>
                </a:path>
                <a:path w="1824989" h="3609975">
                  <a:moveTo>
                    <a:pt x="1824354" y="3512947"/>
                  </a:moveTo>
                  <a:lnTo>
                    <a:pt x="1798545" y="3525915"/>
                  </a:lnTo>
                  <a:lnTo>
                    <a:pt x="1805051" y="3538854"/>
                  </a:lnTo>
                  <a:lnTo>
                    <a:pt x="1779142" y="3551808"/>
                  </a:lnTo>
                  <a:lnTo>
                    <a:pt x="1824456" y="3551808"/>
                  </a:lnTo>
                  <a:lnTo>
                    <a:pt x="1824354" y="3512947"/>
                  </a:lnTo>
                  <a:close/>
                </a:path>
                <a:path w="1824989" h="3609975">
                  <a:moveTo>
                    <a:pt x="25907" y="0"/>
                  </a:moveTo>
                  <a:lnTo>
                    <a:pt x="0" y="12953"/>
                  </a:lnTo>
                  <a:lnTo>
                    <a:pt x="1772663" y="3538919"/>
                  </a:lnTo>
                  <a:lnTo>
                    <a:pt x="1798545" y="3525915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5444" y="1399921"/>
            <a:ext cx="11143615" cy="5227955"/>
            <a:chOff x="885444" y="1399921"/>
            <a:chExt cx="11143615" cy="5227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444" y="1711452"/>
              <a:ext cx="10526268" cy="43525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0" y="5285231"/>
              <a:ext cx="1543812" cy="13426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29711" y="1399921"/>
              <a:ext cx="3982085" cy="3746500"/>
            </a:xfrm>
            <a:custGeom>
              <a:avLst/>
              <a:gdLst/>
              <a:ahLst/>
              <a:cxnLst/>
              <a:rect l="l" t="t" r="r" b="b"/>
              <a:pathLst>
                <a:path w="3982084" h="3746500">
                  <a:moveTo>
                    <a:pt x="3908557" y="3697347"/>
                  </a:moveTo>
                  <a:lnTo>
                    <a:pt x="3888740" y="3718432"/>
                  </a:lnTo>
                  <a:lnTo>
                    <a:pt x="3981831" y="3746246"/>
                  </a:lnTo>
                  <a:lnTo>
                    <a:pt x="3967495" y="3707256"/>
                  </a:lnTo>
                  <a:lnTo>
                    <a:pt x="3919092" y="3707256"/>
                  </a:lnTo>
                  <a:lnTo>
                    <a:pt x="3908557" y="3697347"/>
                  </a:lnTo>
                  <a:close/>
                </a:path>
                <a:path w="3982084" h="3746500">
                  <a:moveTo>
                    <a:pt x="3928430" y="3676203"/>
                  </a:moveTo>
                  <a:lnTo>
                    <a:pt x="3908557" y="3697347"/>
                  </a:lnTo>
                  <a:lnTo>
                    <a:pt x="3919092" y="3707256"/>
                  </a:lnTo>
                  <a:lnTo>
                    <a:pt x="3939032" y="3686175"/>
                  </a:lnTo>
                  <a:lnTo>
                    <a:pt x="3928430" y="3676203"/>
                  </a:lnTo>
                  <a:close/>
                </a:path>
                <a:path w="3982084" h="3746500">
                  <a:moveTo>
                    <a:pt x="3948303" y="3655059"/>
                  </a:moveTo>
                  <a:lnTo>
                    <a:pt x="3928430" y="3676203"/>
                  </a:lnTo>
                  <a:lnTo>
                    <a:pt x="3939032" y="3686175"/>
                  </a:lnTo>
                  <a:lnTo>
                    <a:pt x="3919092" y="3707256"/>
                  </a:lnTo>
                  <a:lnTo>
                    <a:pt x="3967495" y="3707256"/>
                  </a:lnTo>
                  <a:lnTo>
                    <a:pt x="3948303" y="3655059"/>
                  </a:lnTo>
                  <a:close/>
                </a:path>
                <a:path w="3982084" h="3746500">
                  <a:moveTo>
                    <a:pt x="19812" y="0"/>
                  </a:moveTo>
                  <a:lnTo>
                    <a:pt x="0" y="21081"/>
                  </a:lnTo>
                  <a:lnTo>
                    <a:pt x="3908557" y="3697347"/>
                  </a:lnTo>
                  <a:lnTo>
                    <a:pt x="3928430" y="3676203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5098" y="847089"/>
            <a:ext cx="7445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add</a:t>
            </a:r>
            <a:r>
              <a:rPr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submission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button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7280" y="1560194"/>
            <a:ext cx="10932160" cy="5067935"/>
            <a:chOff x="1097280" y="1560194"/>
            <a:chExt cx="10932160" cy="506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1632203"/>
              <a:ext cx="10524744" cy="43510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0" y="5285231"/>
              <a:ext cx="1543812" cy="13426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64283" y="1560194"/>
              <a:ext cx="1677670" cy="3914775"/>
            </a:xfrm>
            <a:custGeom>
              <a:avLst/>
              <a:gdLst/>
              <a:ahLst/>
              <a:cxnLst/>
              <a:rect l="l" t="t" r="r" b="b"/>
              <a:pathLst>
                <a:path w="1677670" h="3914775">
                  <a:moveTo>
                    <a:pt x="1624378" y="3840332"/>
                  </a:moveTo>
                  <a:lnTo>
                    <a:pt x="1597659" y="3851655"/>
                  </a:lnTo>
                  <a:lnTo>
                    <a:pt x="1671574" y="3914775"/>
                  </a:lnTo>
                  <a:lnTo>
                    <a:pt x="1675411" y="3853688"/>
                  </a:lnTo>
                  <a:lnTo>
                    <a:pt x="1630045" y="3853688"/>
                  </a:lnTo>
                  <a:lnTo>
                    <a:pt x="1624378" y="3840332"/>
                  </a:lnTo>
                  <a:close/>
                </a:path>
                <a:path w="1677670" h="3914775">
                  <a:moveTo>
                    <a:pt x="1650941" y="3829074"/>
                  </a:moveTo>
                  <a:lnTo>
                    <a:pt x="1624378" y="3840332"/>
                  </a:lnTo>
                  <a:lnTo>
                    <a:pt x="1630045" y="3853688"/>
                  </a:lnTo>
                  <a:lnTo>
                    <a:pt x="1656588" y="3842384"/>
                  </a:lnTo>
                  <a:lnTo>
                    <a:pt x="1650941" y="3829074"/>
                  </a:lnTo>
                  <a:close/>
                </a:path>
                <a:path w="1677670" h="3914775">
                  <a:moveTo>
                    <a:pt x="1677670" y="3817746"/>
                  </a:moveTo>
                  <a:lnTo>
                    <a:pt x="1650941" y="3829074"/>
                  </a:lnTo>
                  <a:lnTo>
                    <a:pt x="1656588" y="3842384"/>
                  </a:lnTo>
                  <a:lnTo>
                    <a:pt x="1630045" y="3853688"/>
                  </a:lnTo>
                  <a:lnTo>
                    <a:pt x="1675411" y="3853688"/>
                  </a:lnTo>
                  <a:lnTo>
                    <a:pt x="1677670" y="3817746"/>
                  </a:lnTo>
                  <a:close/>
                </a:path>
                <a:path w="1677670" h="3914775">
                  <a:moveTo>
                    <a:pt x="26669" y="0"/>
                  </a:moveTo>
                  <a:lnTo>
                    <a:pt x="0" y="11429"/>
                  </a:lnTo>
                  <a:lnTo>
                    <a:pt x="1624378" y="3840332"/>
                  </a:lnTo>
                  <a:lnTo>
                    <a:pt x="1650941" y="3829074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5098" y="847089"/>
            <a:ext cx="50076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click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upload</a:t>
            </a:r>
            <a:r>
              <a:rPr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file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841628"/>
            <a:ext cx="6248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 click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upload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file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43455" y="1399413"/>
            <a:ext cx="7458709" cy="4718050"/>
            <a:chOff x="1743455" y="1399413"/>
            <a:chExt cx="7458709" cy="4718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207" y="2093976"/>
              <a:ext cx="7156704" cy="40233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43455" y="1399413"/>
              <a:ext cx="615315" cy="1209040"/>
            </a:xfrm>
            <a:custGeom>
              <a:avLst/>
              <a:gdLst/>
              <a:ahLst/>
              <a:cxnLst/>
              <a:rect l="l" t="t" r="r" b="b"/>
              <a:pathLst>
                <a:path w="615314" h="1209039">
                  <a:moveTo>
                    <a:pt x="614933" y="1111631"/>
                  </a:moveTo>
                  <a:lnTo>
                    <a:pt x="589018" y="1124588"/>
                  </a:lnTo>
                  <a:lnTo>
                    <a:pt x="595495" y="1137542"/>
                  </a:lnTo>
                  <a:lnTo>
                    <a:pt x="569594" y="1150492"/>
                  </a:lnTo>
                  <a:lnTo>
                    <a:pt x="537210" y="1150492"/>
                  </a:lnTo>
                  <a:lnTo>
                    <a:pt x="614933" y="1208786"/>
                  </a:lnTo>
                  <a:lnTo>
                    <a:pt x="614933" y="1150492"/>
                  </a:lnTo>
                  <a:lnTo>
                    <a:pt x="569594" y="1150492"/>
                  </a:lnTo>
                  <a:lnTo>
                    <a:pt x="563110" y="1137542"/>
                  </a:lnTo>
                  <a:lnTo>
                    <a:pt x="614933" y="1137542"/>
                  </a:lnTo>
                  <a:lnTo>
                    <a:pt x="614933" y="1111631"/>
                  </a:lnTo>
                  <a:close/>
                </a:path>
                <a:path w="615314" h="1209039">
                  <a:moveTo>
                    <a:pt x="589018" y="1124588"/>
                  </a:moveTo>
                  <a:lnTo>
                    <a:pt x="563110" y="1137542"/>
                  </a:lnTo>
                  <a:lnTo>
                    <a:pt x="569594" y="1150492"/>
                  </a:lnTo>
                  <a:lnTo>
                    <a:pt x="595502" y="1137539"/>
                  </a:lnTo>
                  <a:lnTo>
                    <a:pt x="589018" y="1124588"/>
                  </a:lnTo>
                  <a:close/>
                </a:path>
                <a:path w="615314" h="1209039">
                  <a:moveTo>
                    <a:pt x="25907" y="0"/>
                  </a:moveTo>
                  <a:lnTo>
                    <a:pt x="0" y="12953"/>
                  </a:lnTo>
                  <a:lnTo>
                    <a:pt x="563118" y="1137539"/>
                  </a:lnTo>
                  <a:lnTo>
                    <a:pt x="589018" y="1124588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810513"/>
            <a:ext cx="1243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8918" y="1576197"/>
            <a:ext cx="2385695" cy="149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Click 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browse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find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 </a:t>
            </a:r>
            <a:r>
              <a:rPr sz="1800" spc="-15" dirty="0">
                <a:latin typeface="Arial"/>
                <a:cs typeface="Arial"/>
              </a:rPr>
              <a:t>word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document </a:t>
            </a:r>
            <a:r>
              <a:rPr sz="1800" dirty="0">
                <a:latin typeface="Arial"/>
                <a:cs typeface="Arial"/>
              </a:rPr>
              <a:t> 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upload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file and then save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changes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3265" y="1571244"/>
            <a:ext cx="7338059" cy="3804285"/>
            <a:chOff x="3263265" y="1571244"/>
            <a:chExt cx="7338059" cy="3804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5908" y="1571244"/>
              <a:ext cx="6765036" cy="38039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63265" y="1823592"/>
              <a:ext cx="3644265" cy="2908300"/>
            </a:xfrm>
            <a:custGeom>
              <a:avLst/>
              <a:gdLst/>
              <a:ahLst/>
              <a:cxnLst/>
              <a:rect l="l" t="t" r="r" b="b"/>
              <a:pathLst>
                <a:path w="3644265" h="2908300">
                  <a:moveTo>
                    <a:pt x="829437" y="876427"/>
                  </a:moveTo>
                  <a:lnTo>
                    <a:pt x="816254" y="860679"/>
                  </a:lnTo>
                  <a:lnTo>
                    <a:pt x="767080" y="801878"/>
                  </a:lnTo>
                  <a:lnTo>
                    <a:pt x="755535" y="828395"/>
                  </a:lnTo>
                  <a:lnTo>
                    <a:pt x="247015" y="606806"/>
                  </a:lnTo>
                  <a:lnTo>
                    <a:pt x="235331" y="633476"/>
                  </a:lnTo>
                  <a:lnTo>
                    <a:pt x="743978" y="854938"/>
                  </a:lnTo>
                  <a:lnTo>
                    <a:pt x="732409" y="881507"/>
                  </a:lnTo>
                  <a:lnTo>
                    <a:pt x="829437" y="876427"/>
                  </a:lnTo>
                  <a:close/>
                </a:path>
                <a:path w="3644265" h="2908300">
                  <a:moveTo>
                    <a:pt x="949579" y="354330"/>
                  </a:moveTo>
                  <a:lnTo>
                    <a:pt x="939177" y="343408"/>
                  </a:lnTo>
                  <a:lnTo>
                    <a:pt x="882650" y="283972"/>
                  </a:lnTo>
                  <a:lnTo>
                    <a:pt x="872832" y="311200"/>
                  </a:lnTo>
                  <a:lnTo>
                    <a:pt x="9906" y="0"/>
                  </a:lnTo>
                  <a:lnTo>
                    <a:pt x="0" y="27178"/>
                  </a:lnTo>
                  <a:lnTo>
                    <a:pt x="863003" y="338480"/>
                  </a:lnTo>
                  <a:lnTo>
                    <a:pt x="853186" y="365760"/>
                  </a:lnTo>
                  <a:lnTo>
                    <a:pt x="949579" y="354330"/>
                  </a:lnTo>
                  <a:close/>
                </a:path>
                <a:path w="3644265" h="2908300">
                  <a:moveTo>
                    <a:pt x="3644265" y="2908173"/>
                  </a:moveTo>
                  <a:lnTo>
                    <a:pt x="3628796" y="2885313"/>
                  </a:lnTo>
                  <a:lnTo>
                    <a:pt x="3589909" y="2827782"/>
                  </a:lnTo>
                  <a:lnTo>
                    <a:pt x="3575647" y="2853080"/>
                  </a:lnTo>
                  <a:lnTo>
                    <a:pt x="118745" y="907796"/>
                  </a:lnTo>
                  <a:lnTo>
                    <a:pt x="104521" y="932942"/>
                  </a:lnTo>
                  <a:lnTo>
                    <a:pt x="3561486" y="2878188"/>
                  </a:lnTo>
                  <a:lnTo>
                    <a:pt x="3547237" y="2903474"/>
                  </a:lnTo>
                  <a:lnTo>
                    <a:pt x="3644265" y="29081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853" y="394462"/>
            <a:ext cx="1243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Step</a:t>
            </a:r>
            <a:r>
              <a:rPr b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5995" y="425195"/>
            <a:ext cx="9013190" cy="6202680"/>
            <a:chOff x="3015995" y="425195"/>
            <a:chExt cx="9013190" cy="6202680"/>
          </a:xfrm>
        </p:grpSpPr>
        <p:sp>
          <p:nvSpPr>
            <p:cNvPr id="5" name="object 5"/>
            <p:cNvSpPr/>
            <p:nvPr/>
          </p:nvSpPr>
          <p:spPr>
            <a:xfrm>
              <a:off x="4158995" y="4077080"/>
              <a:ext cx="615315" cy="1209040"/>
            </a:xfrm>
            <a:custGeom>
              <a:avLst/>
              <a:gdLst/>
              <a:ahLst/>
              <a:cxnLst/>
              <a:rect l="l" t="t" r="r" b="b"/>
              <a:pathLst>
                <a:path w="615314" h="1209039">
                  <a:moveTo>
                    <a:pt x="614933" y="1111631"/>
                  </a:moveTo>
                  <a:lnTo>
                    <a:pt x="589018" y="1124588"/>
                  </a:lnTo>
                  <a:lnTo>
                    <a:pt x="595495" y="1137542"/>
                  </a:lnTo>
                  <a:lnTo>
                    <a:pt x="569594" y="1150493"/>
                  </a:lnTo>
                  <a:lnTo>
                    <a:pt x="537209" y="1150493"/>
                  </a:lnTo>
                  <a:lnTo>
                    <a:pt x="614933" y="1208786"/>
                  </a:lnTo>
                  <a:lnTo>
                    <a:pt x="614933" y="1150493"/>
                  </a:lnTo>
                  <a:lnTo>
                    <a:pt x="569594" y="1150493"/>
                  </a:lnTo>
                  <a:lnTo>
                    <a:pt x="563110" y="1137542"/>
                  </a:lnTo>
                  <a:lnTo>
                    <a:pt x="614933" y="1137542"/>
                  </a:lnTo>
                  <a:lnTo>
                    <a:pt x="614933" y="1111631"/>
                  </a:lnTo>
                  <a:close/>
                </a:path>
                <a:path w="615314" h="1209039">
                  <a:moveTo>
                    <a:pt x="589018" y="1124588"/>
                  </a:moveTo>
                  <a:lnTo>
                    <a:pt x="563110" y="1137542"/>
                  </a:lnTo>
                  <a:lnTo>
                    <a:pt x="569594" y="1150493"/>
                  </a:lnTo>
                  <a:lnTo>
                    <a:pt x="595502" y="1137539"/>
                  </a:lnTo>
                  <a:lnTo>
                    <a:pt x="589018" y="1124588"/>
                  </a:lnTo>
                  <a:close/>
                </a:path>
                <a:path w="615314" h="1209039">
                  <a:moveTo>
                    <a:pt x="25907" y="0"/>
                  </a:moveTo>
                  <a:lnTo>
                    <a:pt x="0" y="12954"/>
                  </a:lnTo>
                  <a:lnTo>
                    <a:pt x="563117" y="1137539"/>
                  </a:lnTo>
                  <a:lnTo>
                    <a:pt x="589018" y="1124588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425195"/>
              <a:ext cx="8033004" cy="50215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19" y="5285231"/>
              <a:ext cx="1543812" cy="13426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9354" y="4495799"/>
              <a:ext cx="2832100" cy="478790"/>
            </a:xfrm>
            <a:custGeom>
              <a:avLst/>
              <a:gdLst/>
              <a:ahLst/>
              <a:cxnLst/>
              <a:rect l="l" t="t" r="r" b="b"/>
              <a:pathLst>
                <a:path w="2832100" h="478789">
                  <a:moveTo>
                    <a:pt x="2743495" y="28612"/>
                  </a:moveTo>
                  <a:lnTo>
                    <a:pt x="0" y="449833"/>
                  </a:lnTo>
                  <a:lnTo>
                    <a:pt x="4318" y="478408"/>
                  </a:lnTo>
                  <a:lnTo>
                    <a:pt x="2747848" y="57182"/>
                  </a:lnTo>
                  <a:lnTo>
                    <a:pt x="2743495" y="28612"/>
                  </a:lnTo>
                  <a:close/>
                </a:path>
                <a:path w="2832100" h="478789">
                  <a:moveTo>
                    <a:pt x="2821319" y="26416"/>
                  </a:moveTo>
                  <a:lnTo>
                    <a:pt x="2757805" y="26416"/>
                  </a:lnTo>
                  <a:lnTo>
                    <a:pt x="2762123" y="54991"/>
                  </a:lnTo>
                  <a:lnTo>
                    <a:pt x="2747848" y="57182"/>
                  </a:lnTo>
                  <a:lnTo>
                    <a:pt x="2752217" y="85851"/>
                  </a:lnTo>
                  <a:lnTo>
                    <a:pt x="2831592" y="29718"/>
                  </a:lnTo>
                  <a:lnTo>
                    <a:pt x="2821319" y="26416"/>
                  </a:lnTo>
                  <a:close/>
                </a:path>
                <a:path w="2832100" h="478789">
                  <a:moveTo>
                    <a:pt x="2757805" y="26416"/>
                  </a:moveTo>
                  <a:lnTo>
                    <a:pt x="2743495" y="28612"/>
                  </a:lnTo>
                  <a:lnTo>
                    <a:pt x="2747848" y="57182"/>
                  </a:lnTo>
                  <a:lnTo>
                    <a:pt x="2762123" y="54991"/>
                  </a:lnTo>
                  <a:lnTo>
                    <a:pt x="2757805" y="26416"/>
                  </a:lnTo>
                  <a:close/>
                </a:path>
                <a:path w="2832100" h="478789">
                  <a:moveTo>
                    <a:pt x="2739136" y="0"/>
                  </a:moveTo>
                  <a:lnTo>
                    <a:pt x="2743495" y="28612"/>
                  </a:lnTo>
                  <a:lnTo>
                    <a:pt x="2757805" y="26416"/>
                  </a:lnTo>
                  <a:lnTo>
                    <a:pt x="2821319" y="26416"/>
                  </a:lnTo>
                  <a:lnTo>
                    <a:pt x="27391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84858" y="4476750"/>
            <a:ext cx="8536940" cy="169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055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Finally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don’t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forget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click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submit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assignment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/>
              <a:cs typeface="Arial"/>
            </a:endParaRPr>
          </a:p>
          <a:p>
            <a:pPr marL="459105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Remember: </a:t>
            </a:r>
            <a:r>
              <a:rPr sz="1800" b="1" spc="-35" dirty="0">
                <a:latin typeface="Arial"/>
                <a:cs typeface="Arial"/>
              </a:rPr>
              <a:t>Your </a:t>
            </a:r>
            <a:r>
              <a:rPr sz="1800" b="1" spc="5" dirty="0">
                <a:latin typeface="Arial"/>
                <a:cs typeface="Arial"/>
              </a:rPr>
              <a:t>work will </a:t>
            </a:r>
            <a:r>
              <a:rPr sz="1800" b="1" dirty="0">
                <a:latin typeface="Arial"/>
                <a:cs typeface="Arial"/>
              </a:rPr>
              <a:t>only be </a:t>
            </a:r>
            <a:r>
              <a:rPr sz="1800" b="1" spc="-10" dirty="0">
                <a:latin typeface="Arial"/>
                <a:cs typeface="Arial"/>
              </a:rPr>
              <a:t>marked </a:t>
            </a:r>
            <a:r>
              <a:rPr sz="1800" b="1" dirty="0">
                <a:latin typeface="Arial"/>
                <a:cs typeface="Arial"/>
              </a:rPr>
              <a:t>once all the </a:t>
            </a:r>
            <a:r>
              <a:rPr sz="1800" b="1" spc="-5" dirty="0">
                <a:latin typeface="Arial"/>
                <a:cs typeface="Arial"/>
              </a:rPr>
              <a:t>tasks </a:t>
            </a:r>
            <a:r>
              <a:rPr sz="1800" b="1" dirty="0">
                <a:latin typeface="Arial"/>
                <a:cs typeface="Arial"/>
              </a:rPr>
              <a:t>for that unit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have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been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completed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submitted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once</a:t>
            </a:r>
            <a:r>
              <a:rPr sz="1800" b="1" spc="-5" dirty="0">
                <a:latin typeface="Arial"/>
                <a:cs typeface="Arial"/>
              </a:rPr>
              <a:t> you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have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submitted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 task,</a:t>
            </a:r>
            <a:r>
              <a:rPr sz="1800" b="1" dirty="0">
                <a:latin typeface="Arial"/>
                <a:cs typeface="Arial"/>
              </a:rPr>
              <a:t> no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changes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5" dirty="0">
                <a:latin typeface="Arial"/>
                <a:cs typeface="Arial"/>
              </a:rPr>
              <a:t>made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4359" y="743457"/>
            <a:ext cx="9703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How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upload</a:t>
            </a:r>
            <a:r>
              <a:rPr dirty="0">
                <a:solidFill>
                  <a:srgbClr val="000000"/>
                </a:solidFill>
              </a:rPr>
              <a:t> a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revised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document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following</a:t>
            </a:r>
            <a:r>
              <a:rPr dirty="0">
                <a:solidFill>
                  <a:srgbClr val="000000"/>
                </a:solidFill>
              </a:rPr>
              <a:t> a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referral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148585" y="2201036"/>
            <a:ext cx="6750684" cy="316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885">
              <a:lnSpc>
                <a:spcPct val="1072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amend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task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submission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 and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resubmit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8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remarking </a:t>
            </a:r>
            <a:r>
              <a:rPr sz="1800" b="1" spc="-48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please</a:t>
            </a:r>
            <a:r>
              <a:rPr sz="18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33"/>
                </a:solidFill>
                <a:latin typeface="Arial"/>
                <a:cs typeface="Arial"/>
              </a:rPr>
              <a:t>the guidance</a:t>
            </a:r>
            <a:r>
              <a:rPr sz="1800" b="1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33333"/>
                </a:solidFill>
                <a:latin typeface="Arial"/>
                <a:cs typeface="Arial"/>
              </a:rPr>
              <a:t>below: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Arial"/>
              <a:cs typeface="Arial"/>
            </a:endParaRPr>
          </a:p>
          <a:p>
            <a:pPr marL="299085" marR="5080" indent="-287020">
              <a:lnSpc>
                <a:spcPct val="107000"/>
              </a:lnSpc>
              <a:buChar char="•"/>
              <a:tabLst>
                <a:tab pos="299085" algn="l"/>
                <a:tab pos="299720" algn="l"/>
                <a:tab pos="2215515" algn="l"/>
              </a:tabLst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Using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the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assessors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feedback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need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to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amend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18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task 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document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accordingly.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can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do this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using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original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document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saved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18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computer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can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download</a:t>
            </a:r>
            <a:r>
              <a:rPr sz="1800" spc="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sz="1800" spc="-48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original</a:t>
            </a:r>
            <a:r>
              <a:rPr sz="18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submitted	document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from the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submit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task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section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Premiers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Website</a:t>
            </a:r>
            <a:endParaRPr sz="1800" dirty="0">
              <a:latin typeface="Arial"/>
              <a:cs typeface="Arial"/>
            </a:endParaRPr>
          </a:p>
          <a:p>
            <a:pPr marL="299085" marR="131445" indent="-287020">
              <a:lnSpc>
                <a:spcPct val="107200"/>
              </a:lnSpc>
              <a:spcBef>
                <a:spcPts val="79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Once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you</a:t>
            </a:r>
            <a:r>
              <a:rPr sz="1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have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made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amendments</a:t>
            </a:r>
            <a:r>
              <a:rPr sz="18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save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document</a:t>
            </a:r>
            <a:r>
              <a:rPr sz="18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to </a:t>
            </a:r>
            <a:r>
              <a:rPr sz="1800" spc="-48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your</a:t>
            </a:r>
            <a:r>
              <a:rPr sz="18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Arial"/>
                <a:cs typeface="Arial"/>
              </a:rPr>
              <a:t>own</a:t>
            </a:r>
            <a:r>
              <a:rPr sz="1800" spc="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computer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2B37-3400-4947-A754-2E18C8B0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07" y="214985"/>
            <a:ext cx="4228085" cy="1846659"/>
          </a:xfrm>
        </p:spPr>
        <p:txBody>
          <a:bodyPr/>
          <a:lstStyle/>
          <a:p>
            <a:r>
              <a:rPr lang="en-GB" sz="2400" b="1" dirty="0">
                <a:solidFill>
                  <a:srgbClr val="000000"/>
                </a:solidFill>
                <a:latin typeface="Arial"/>
                <a:cs typeface="Arial"/>
              </a:rPr>
              <a:t>Login to the </a:t>
            </a:r>
            <a:r>
              <a:rPr lang="en-GB" sz="2400" b="1" spc="-5" dirty="0">
                <a:solidFill>
                  <a:srgbClr val="000000"/>
                </a:solidFill>
                <a:latin typeface="Arial"/>
                <a:cs typeface="Arial"/>
              </a:rPr>
              <a:t>Premier </a:t>
            </a:r>
            <a:r>
              <a:rPr lang="en-GB" sz="2400" b="1" dirty="0">
                <a:solidFill>
                  <a:srgbClr val="000000"/>
                </a:solidFill>
                <a:latin typeface="Arial"/>
                <a:cs typeface="Arial"/>
              </a:rPr>
              <a:t> Partnership </a:t>
            </a:r>
            <a:r>
              <a:rPr lang="en-GB" sz="2400" b="1" spc="-5" dirty="0">
                <a:solidFill>
                  <a:srgbClr val="000000"/>
                </a:solidFill>
                <a:latin typeface="Arial"/>
                <a:cs typeface="Arial"/>
              </a:rPr>
              <a:t>(Moodle) </a:t>
            </a:r>
            <a:r>
              <a:rPr lang="en-GB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400" b="1" spc="-10" dirty="0">
                <a:solidFill>
                  <a:srgbClr val="000000"/>
                </a:solidFill>
                <a:latin typeface="Arial"/>
                <a:cs typeface="Arial"/>
              </a:rPr>
              <a:t>Website: </a:t>
            </a:r>
            <a:r>
              <a:rPr lang="en-GB"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https://cap.premier- </a:t>
            </a:r>
            <a:r>
              <a:rPr lang="en-GB" sz="2400" dirty="0">
                <a:solidFill>
                  <a:srgbClr val="0462C1"/>
                </a:solidFill>
                <a:hlinkClick r:id="rId2"/>
              </a:rPr>
              <a:t> </a:t>
            </a:r>
            <a:r>
              <a:rPr lang="en-GB" sz="2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partnership.co.uk/moodle/login/index.php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99C75-CCB3-4C70-B345-C3D45AA64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584" y="2689732"/>
            <a:ext cx="4765929" cy="3471720"/>
          </a:xfrm>
        </p:spPr>
        <p:txBody>
          <a:bodyPr/>
          <a:lstStyle/>
          <a:p>
            <a:pPr marL="241300" marR="29845" indent="-228600">
              <a:lnSpc>
                <a:spcPct val="90100"/>
              </a:lnSpc>
              <a:spcBef>
                <a:spcPts val="28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800" b="0" spc="-60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en-GB" sz="1800" b="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 have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received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an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email from</a:t>
            </a:r>
            <a:r>
              <a:rPr lang="en-GB" sz="1800" b="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Premier </a:t>
            </a:r>
            <a:r>
              <a:rPr lang="en-GB" sz="1800" b="0" spc="-4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Partnership</a:t>
            </a:r>
            <a:r>
              <a:rPr lang="en-GB" sz="1800" b="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following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registration</a:t>
            </a:r>
            <a:r>
              <a:rPr lang="en-GB" sz="1800" b="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containing 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lang="en-GB" sz="1800" b="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login</a:t>
            </a:r>
            <a:r>
              <a:rPr lang="en-GB" sz="1800" b="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and password</a:t>
            </a:r>
            <a:r>
              <a:rPr lang="en-GB" sz="1800" b="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details</a:t>
            </a: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Keep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these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details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safe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5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en-GB" sz="1800" b="0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5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lang="en-GB" sz="1800" b="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need 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them</a:t>
            </a:r>
            <a:r>
              <a:rPr lang="en-GB" sz="1800" b="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every</a:t>
            </a:r>
            <a:r>
              <a:rPr lang="en-GB" sz="1800" b="0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time</a:t>
            </a:r>
            <a:r>
              <a:rPr lang="en-GB" sz="1800" b="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20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lang="en-GB" sz="1800" b="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access </a:t>
            </a:r>
            <a:r>
              <a:rPr lang="en-GB" sz="1800" b="0" spc="-15" dirty="0">
                <a:solidFill>
                  <a:schemeClr val="tx1"/>
                </a:solidFill>
                <a:latin typeface="Arial"/>
                <a:cs typeface="Arial"/>
              </a:rPr>
              <a:t>your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qualification</a:t>
            </a:r>
            <a:r>
              <a:rPr lang="en-GB" sz="1800" b="0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on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GB" sz="1800" b="0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website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(known</a:t>
            </a:r>
            <a:r>
              <a:rPr lang="en-GB" sz="1800" b="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GB" sz="1800" b="0" spc="-4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Moodle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site)</a:t>
            </a: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800" b="0" spc="-45" dirty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lang="en-GB" sz="1800" b="0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username</a:t>
            </a:r>
            <a:r>
              <a:rPr lang="en-GB" sz="1800" b="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your</a:t>
            </a:r>
            <a:r>
              <a:rPr lang="en-GB" sz="1800" b="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work</a:t>
            </a:r>
            <a:r>
              <a:rPr lang="en-GB" sz="1800" b="0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email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address</a:t>
            </a: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1300" marR="552450" indent="-228600">
              <a:lnSpc>
                <a:spcPts val="173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Use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GB" sz="1800" b="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password</a:t>
            </a:r>
            <a:r>
              <a:rPr lang="en-GB" sz="1800" b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included</a:t>
            </a:r>
            <a:r>
              <a:rPr lang="en-GB" sz="1800" b="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en-GB" sz="1800" b="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lang="en-GB" sz="1800" b="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email </a:t>
            </a:r>
            <a:r>
              <a:rPr lang="en-GB" sz="1800" b="0" spc="-4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800" b="0" spc="-5" dirty="0">
                <a:solidFill>
                  <a:schemeClr val="tx1"/>
                </a:solidFill>
                <a:latin typeface="Arial"/>
                <a:cs typeface="Arial"/>
              </a:rPr>
              <a:t>above</a:t>
            </a:r>
            <a:endParaRPr lang="en-GB" sz="1800" b="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9B7E8-5999-455A-A923-973A6356068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lang="en-GB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DE69A-0024-41F3-9F28-7696938632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6" name="object 2" descr="Moodle homepage">
            <a:extLst>
              <a:ext uri="{FF2B5EF4-FFF2-40B4-BE49-F238E27FC236}">
                <a16:creationId xmlns:a16="http://schemas.microsoft.com/office/drawing/2014/main" id="{4C573E4C-5137-44DD-A668-03BAABC8E39C}"/>
              </a:ext>
            </a:extLst>
          </p:cNvPr>
          <p:cNvGrpSpPr/>
          <p:nvPr/>
        </p:nvGrpSpPr>
        <p:grpSpPr>
          <a:xfrm>
            <a:off x="5722620" y="239268"/>
            <a:ext cx="6243955" cy="6459220"/>
            <a:chOff x="5722620" y="239268"/>
            <a:chExt cx="6243955" cy="6459220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E52ADCF1-82CA-4CF7-AD50-C6605AF747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620" y="239268"/>
              <a:ext cx="6019800" cy="5202935"/>
            </a:xfrm>
            <a:prstGeom prst="rect">
              <a:avLst/>
            </a:prstGeom>
          </p:spPr>
        </p:pic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0DBB7D17-E399-44EF-A484-564EFA28C2B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24160" y="5355335"/>
              <a:ext cx="1542288" cy="13426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D0250-8905-4F8F-867D-593CEDEA2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74564" y="2600325"/>
            <a:ext cx="2278761" cy="2931285"/>
            <a:chOff x="5274564" y="2600325"/>
            <a:chExt cx="2278761" cy="293128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249A86-C5FC-4980-98E7-1A8A5EEE7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1175" y="2600325"/>
              <a:ext cx="1809750" cy="228390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F3573C-75D5-4A74-BB09-166F3B5C9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4564" y="2752725"/>
              <a:ext cx="2278761" cy="27788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181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3960" y="1177416"/>
            <a:ext cx="10825480" cy="5450840"/>
            <a:chOff x="1203960" y="1177416"/>
            <a:chExt cx="10825480" cy="5450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5119" y="5285232"/>
              <a:ext cx="1543812" cy="13426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60" y="1775459"/>
              <a:ext cx="10526268" cy="43510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32354" y="1177416"/>
              <a:ext cx="1471295" cy="4411980"/>
            </a:xfrm>
            <a:custGeom>
              <a:avLst/>
              <a:gdLst/>
              <a:ahLst/>
              <a:cxnLst/>
              <a:rect l="l" t="t" r="r" b="b"/>
              <a:pathLst>
                <a:path w="1471295" h="4411980">
                  <a:moveTo>
                    <a:pt x="1415979" y="4333672"/>
                  </a:moveTo>
                  <a:lnTo>
                    <a:pt x="1388491" y="4342638"/>
                  </a:lnTo>
                  <a:lnTo>
                    <a:pt x="1456817" y="4411738"/>
                  </a:lnTo>
                  <a:lnTo>
                    <a:pt x="1466337" y="4347464"/>
                  </a:lnTo>
                  <a:lnTo>
                    <a:pt x="1420495" y="4347464"/>
                  </a:lnTo>
                  <a:lnTo>
                    <a:pt x="1415979" y="4333672"/>
                  </a:lnTo>
                  <a:close/>
                </a:path>
                <a:path w="1471295" h="4411980">
                  <a:moveTo>
                    <a:pt x="1443546" y="4324681"/>
                  </a:moveTo>
                  <a:lnTo>
                    <a:pt x="1415979" y="4333672"/>
                  </a:lnTo>
                  <a:lnTo>
                    <a:pt x="1420495" y="4347464"/>
                  </a:lnTo>
                  <a:lnTo>
                    <a:pt x="1448054" y="4338447"/>
                  </a:lnTo>
                  <a:lnTo>
                    <a:pt x="1443546" y="4324681"/>
                  </a:lnTo>
                  <a:close/>
                </a:path>
                <a:path w="1471295" h="4411980">
                  <a:moveTo>
                    <a:pt x="1471041" y="4315714"/>
                  </a:moveTo>
                  <a:lnTo>
                    <a:pt x="1443546" y="4324681"/>
                  </a:lnTo>
                  <a:lnTo>
                    <a:pt x="1448054" y="4338447"/>
                  </a:lnTo>
                  <a:lnTo>
                    <a:pt x="1420495" y="4347464"/>
                  </a:lnTo>
                  <a:lnTo>
                    <a:pt x="1466337" y="4347464"/>
                  </a:lnTo>
                  <a:lnTo>
                    <a:pt x="1471041" y="4315714"/>
                  </a:lnTo>
                  <a:close/>
                </a:path>
                <a:path w="1471295" h="4411980">
                  <a:moveTo>
                    <a:pt x="27431" y="0"/>
                  </a:moveTo>
                  <a:lnTo>
                    <a:pt x="0" y="8890"/>
                  </a:lnTo>
                  <a:lnTo>
                    <a:pt x="1415979" y="4333672"/>
                  </a:lnTo>
                  <a:lnTo>
                    <a:pt x="1443546" y="432468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6746" y="662381"/>
            <a:ext cx="2869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Click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upload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5119" y="1472900"/>
            <a:ext cx="7937373" cy="46031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7423" y="291820"/>
            <a:ext cx="9418320" cy="106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spc="-95" dirty="0"/>
              <a:t>You</a:t>
            </a:r>
            <a:r>
              <a:rPr spc="-25" dirty="0"/>
              <a:t> </a:t>
            </a:r>
            <a:r>
              <a:rPr spc="-5" dirty="0"/>
              <a:t>now</a:t>
            </a:r>
            <a:r>
              <a:rPr dirty="0"/>
              <a:t> </a:t>
            </a:r>
            <a:r>
              <a:rPr spc="-5" dirty="0"/>
              <a:t>need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go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submit</a:t>
            </a:r>
            <a:r>
              <a:rPr spc="-25" dirty="0"/>
              <a:t> </a:t>
            </a:r>
            <a:r>
              <a:rPr dirty="0"/>
              <a:t>task</a:t>
            </a:r>
            <a:r>
              <a:rPr spc="-10" dirty="0"/>
              <a:t> </a:t>
            </a:r>
            <a:r>
              <a:rPr dirty="0"/>
              <a:t>section</a:t>
            </a:r>
            <a:r>
              <a:rPr spc="-3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 </a:t>
            </a:r>
            <a:r>
              <a:rPr spc="-875" dirty="0"/>
              <a:t> </a:t>
            </a:r>
            <a:r>
              <a:rPr spc="-5" dirty="0"/>
              <a:t>unit and</a:t>
            </a:r>
            <a:r>
              <a:rPr spc="-10" dirty="0"/>
              <a:t> </a:t>
            </a:r>
            <a:r>
              <a:rPr dirty="0"/>
              <a:t>click </a:t>
            </a:r>
            <a:r>
              <a:rPr spc="-5" dirty="0"/>
              <a:t>edit</a:t>
            </a:r>
            <a:r>
              <a:rPr spc="-20" dirty="0"/>
              <a:t> </a:t>
            </a:r>
            <a:r>
              <a:rPr dirty="0"/>
              <a:t>submission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2272" y="1270000"/>
            <a:ext cx="807720" cy="3252470"/>
          </a:xfrm>
          <a:custGeom>
            <a:avLst/>
            <a:gdLst/>
            <a:ahLst/>
            <a:cxnLst/>
            <a:rect l="l" t="t" r="r" b="b"/>
            <a:pathLst>
              <a:path w="807720" h="3252470">
                <a:moveTo>
                  <a:pt x="751296" y="3170722"/>
                </a:moveTo>
                <a:lnTo>
                  <a:pt x="723138" y="3177413"/>
                </a:lnTo>
                <a:lnTo>
                  <a:pt x="785367" y="3251962"/>
                </a:lnTo>
                <a:lnTo>
                  <a:pt x="801149" y="3184779"/>
                </a:lnTo>
                <a:lnTo>
                  <a:pt x="754634" y="3184779"/>
                </a:lnTo>
                <a:lnTo>
                  <a:pt x="751296" y="3170722"/>
                </a:lnTo>
                <a:close/>
              </a:path>
              <a:path w="807720" h="3252470">
                <a:moveTo>
                  <a:pt x="779469" y="3164029"/>
                </a:moveTo>
                <a:lnTo>
                  <a:pt x="751296" y="3170722"/>
                </a:lnTo>
                <a:lnTo>
                  <a:pt x="754634" y="3184779"/>
                </a:lnTo>
                <a:lnTo>
                  <a:pt x="782827" y="3178175"/>
                </a:lnTo>
                <a:lnTo>
                  <a:pt x="779469" y="3164029"/>
                </a:lnTo>
                <a:close/>
              </a:path>
              <a:path w="807720" h="3252470">
                <a:moveTo>
                  <a:pt x="807592" y="3157347"/>
                </a:moveTo>
                <a:lnTo>
                  <a:pt x="779469" y="3164029"/>
                </a:lnTo>
                <a:lnTo>
                  <a:pt x="782827" y="3178175"/>
                </a:lnTo>
                <a:lnTo>
                  <a:pt x="754634" y="3184779"/>
                </a:lnTo>
                <a:lnTo>
                  <a:pt x="801149" y="3184779"/>
                </a:lnTo>
                <a:lnTo>
                  <a:pt x="807592" y="3157347"/>
                </a:lnTo>
                <a:close/>
              </a:path>
              <a:path w="807720" h="3252470">
                <a:moveTo>
                  <a:pt x="28193" y="0"/>
                </a:moveTo>
                <a:lnTo>
                  <a:pt x="0" y="6603"/>
                </a:lnTo>
                <a:lnTo>
                  <a:pt x="751296" y="3170722"/>
                </a:lnTo>
                <a:lnTo>
                  <a:pt x="779469" y="3164029"/>
                </a:lnTo>
                <a:lnTo>
                  <a:pt x="2819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4466" y="362457"/>
            <a:ext cx="77177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The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file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already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attached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will </a:t>
            </a:r>
            <a:r>
              <a:rPr spc="-5" dirty="0">
                <a:solidFill>
                  <a:srgbClr val="000000"/>
                </a:solidFill>
              </a:rPr>
              <a:t>appear </a:t>
            </a:r>
            <a:r>
              <a:rPr spc="-875" dirty="0">
                <a:solidFill>
                  <a:srgbClr val="000000"/>
                </a:solidFill>
              </a:rPr>
              <a:t> </a:t>
            </a:r>
            <a:r>
              <a:rPr spc="-95" dirty="0">
                <a:solidFill>
                  <a:srgbClr val="000000"/>
                </a:solidFill>
              </a:rPr>
              <a:t>You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need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delete this</a:t>
            </a: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54579" y="1270127"/>
            <a:ext cx="5974080" cy="4744720"/>
            <a:chOff x="2354579" y="1270127"/>
            <a:chExt cx="5974080" cy="4744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2037588"/>
              <a:ext cx="5974080" cy="39770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26913" y="1270127"/>
              <a:ext cx="824865" cy="1297940"/>
            </a:xfrm>
            <a:custGeom>
              <a:avLst/>
              <a:gdLst/>
              <a:ahLst/>
              <a:cxnLst/>
              <a:rect l="l" t="t" r="r" b="b"/>
              <a:pathLst>
                <a:path w="824864" h="1297939">
                  <a:moveTo>
                    <a:pt x="9525" y="1200785"/>
                  </a:moveTo>
                  <a:lnTo>
                    <a:pt x="0" y="1297432"/>
                  </a:lnTo>
                  <a:lnTo>
                    <a:pt x="83058" y="1247139"/>
                  </a:lnTo>
                  <a:lnTo>
                    <a:pt x="78021" y="1243964"/>
                  </a:lnTo>
                  <a:lnTo>
                    <a:pt x="50800" y="1243964"/>
                  </a:lnTo>
                  <a:lnTo>
                    <a:pt x="26288" y="1228471"/>
                  </a:lnTo>
                  <a:lnTo>
                    <a:pt x="34006" y="1216217"/>
                  </a:lnTo>
                  <a:lnTo>
                    <a:pt x="9525" y="1200785"/>
                  </a:lnTo>
                  <a:close/>
                </a:path>
                <a:path w="824864" h="1297939">
                  <a:moveTo>
                    <a:pt x="34006" y="1216217"/>
                  </a:moveTo>
                  <a:lnTo>
                    <a:pt x="26288" y="1228471"/>
                  </a:lnTo>
                  <a:lnTo>
                    <a:pt x="50800" y="1243964"/>
                  </a:lnTo>
                  <a:lnTo>
                    <a:pt x="58535" y="1231680"/>
                  </a:lnTo>
                  <a:lnTo>
                    <a:pt x="34006" y="1216217"/>
                  </a:lnTo>
                  <a:close/>
                </a:path>
                <a:path w="824864" h="1297939">
                  <a:moveTo>
                    <a:pt x="58535" y="1231680"/>
                  </a:moveTo>
                  <a:lnTo>
                    <a:pt x="50800" y="1243964"/>
                  </a:lnTo>
                  <a:lnTo>
                    <a:pt x="78021" y="1243964"/>
                  </a:lnTo>
                  <a:lnTo>
                    <a:pt x="58535" y="1231680"/>
                  </a:lnTo>
                  <a:close/>
                </a:path>
                <a:path w="824864" h="1297939">
                  <a:moveTo>
                    <a:pt x="799973" y="0"/>
                  </a:moveTo>
                  <a:lnTo>
                    <a:pt x="34006" y="1216217"/>
                  </a:lnTo>
                  <a:lnTo>
                    <a:pt x="58535" y="1231680"/>
                  </a:lnTo>
                  <a:lnTo>
                    <a:pt x="824357" y="15494"/>
                  </a:lnTo>
                  <a:lnTo>
                    <a:pt x="79997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7565" y="6477914"/>
            <a:ext cx="1355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Version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.4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-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June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854446" y="6663258"/>
            <a:ext cx="4826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OFFIC</a:t>
            </a:r>
            <a:r>
              <a:rPr sz="1000" spc="-5" dirty="0">
                <a:latin typeface="Calibri"/>
                <a:cs typeface="Calibri"/>
              </a:rPr>
              <a:t>IAL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696311-1B3C-4107-98DE-E455AD7970A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lang="en-GB" sz="1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9067" y="1996439"/>
            <a:ext cx="6765035" cy="38039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8227" y="250951"/>
            <a:ext cx="8820785" cy="14789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45"/>
              </a:spcBef>
            </a:pPr>
            <a:r>
              <a:rPr dirty="0">
                <a:solidFill>
                  <a:srgbClr val="000000"/>
                </a:solidFill>
              </a:rPr>
              <a:t>The browse </a:t>
            </a:r>
            <a:r>
              <a:rPr spc="-5" dirty="0">
                <a:solidFill>
                  <a:srgbClr val="000000"/>
                </a:solidFill>
              </a:rPr>
              <a:t>option will appear </a:t>
            </a:r>
            <a:r>
              <a:rPr dirty="0">
                <a:solidFill>
                  <a:srgbClr val="000000"/>
                </a:solidFill>
              </a:rPr>
              <a:t>for you to select 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 attach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your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revised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document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from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your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own </a:t>
            </a:r>
            <a:r>
              <a:rPr spc="-869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computer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1245" y="1622678"/>
            <a:ext cx="1362710" cy="960119"/>
          </a:xfrm>
          <a:custGeom>
            <a:avLst/>
            <a:gdLst/>
            <a:ahLst/>
            <a:cxnLst/>
            <a:rect l="l" t="t" r="r" b="b"/>
            <a:pathLst>
              <a:path w="1362710" h="960119">
                <a:moveTo>
                  <a:pt x="46228" y="874522"/>
                </a:moveTo>
                <a:lnTo>
                  <a:pt x="0" y="959866"/>
                </a:lnTo>
                <a:lnTo>
                  <a:pt x="96012" y="945642"/>
                </a:lnTo>
                <a:lnTo>
                  <a:pt x="85166" y="930148"/>
                </a:lnTo>
                <a:lnTo>
                  <a:pt x="67564" y="930148"/>
                </a:lnTo>
                <a:lnTo>
                  <a:pt x="51054" y="906526"/>
                </a:lnTo>
                <a:lnTo>
                  <a:pt x="62849" y="898267"/>
                </a:lnTo>
                <a:lnTo>
                  <a:pt x="46228" y="874522"/>
                </a:lnTo>
                <a:close/>
              </a:path>
              <a:path w="1362710" h="960119">
                <a:moveTo>
                  <a:pt x="62849" y="898267"/>
                </a:moveTo>
                <a:lnTo>
                  <a:pt x="51054" y="906526"/>
                </a:lnTo>
                <a:lnTo>
                  <a:pt x="67564" y="930148"/>
                </a:lnTo>
                <a:lnTo>
                  <a:pt x="79377" y="921877"/>
                </a:lnTo>
                <a:lnTo>
                  <a:pt x="62849" y="898267"/>
                </a:lnTo>
                <a:close/>
              </a:path>
              <a:path w="1362710" h="960119">
                <a:moveTo>
                  <a:pt x="79377" y="921877"/>
                </a:moveTo>
                <a:lnTo>
                  <a:pt x="67564" y="930148"/>
                </a:lnTo>
                <a:lnTo>
                  <a:pt x="85166" y="930148"/>
                </a:lnTo>
                <a:lnTo>
                  <a:pt x="79377" y="921877"/>
                </a:lnTo>
                <a:close/>
              </a:path>
              <a:path w="1362710" h="960119">
                <a:moveTo>
                  <a:pt x="1345819" y="0"/>
                </a:moveTo>
                <a:lnTo>
                  <a:pt x="62849" y="898267"/>
                </a:lnTo>
                <a:lnTo>
                  <a:pt x="79377" y="921877"/>
                </a:lnTo>
                <a:lnTo>
                  <a:pt x="1362456" y="23622"/>
                </a:lnTo>
                <a:lnTo>
                  <a:pt x="134581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4767" y="1949195"/>
            <a:ext cx="6766559" cy="38039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5760" marR="5080">
              <a:lnSpc>
                <a:spcPct val="106900"/>
              </a:lnSpc>
              <a:spcBef>
                <a:spcPts val="95"/>
              </a:spcBef>
            </a:pPr>
            <a:r>
              <a:rPr dirty="0"/>
              <a:t>Once</a:t>
            </a:r>
            <a:r>
              <a:rPr spc="-30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dirty="0"/>
              <a:t>revised</a:t>
            </a:r>
            <a:r>
              <a:rPr spc="-30" dirty="0"/>
              <a:t> </a:t>
            </a:r>
            <a:r>
              <a:rPr spc="-5" dirty="0"/>
              <a:t>document</a:t>
            </a:r>
            <a:r>
              <a:rPr spc="-2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spc="-5" dirty="0"/>
              <a:t>attached</a:t>
            </a:r>
            <a:r>
              <a:rPr spc="-15" dirty="0"/>
              <a:t> </a:t>
            </a:r>
            <a:r>
              <a:rPr spc="-5" dirty="0"/>
              <a:t>make</a:t>
            </a:r>
            <a:r>
              <a:rPr spc="-15" dirty="0"/>
              <a:t> </a:t>
            </a:r>
            <a:r>
              <a:rPr dirty="0"/>
              <a:t>sure </a:t>
            </a:r>
            <a:r>
              <a:rPr spc="-869" dirty="0"/>
              <a:t> </a:t>
            </a:r>
            <a:r>
              <a:rPr dirty="0"/>
              <a:t>you</a:t>
            </a:r>
            <a:r>
              <a:rPr spc="-25" dirty="0"/>
              <a:t> </a:t>
            </a:r>
            <a:r>
              <a:rPr dirty="0"/>
              <a:t>click</a:t>
            </a:r>
            <a:r>
              <a:rPr spc="-5" dirty="0"/>
              <a:t> upload</a:t>
            </a:r>
            <a:r>
              <a:rPr dirty="0"/>
              <a:t> </a:t>
            </a:r>
            <a:r>
              <a:rPr spc="-5" dirty="0"/>
              <a:t>this</a:t>
            </a:r>
            <a:r>
              <a:rPr spc="-15" dirty="0"/>
              <a:t> </a:t>
            </a:r>
            <a:r>
              <a:rPr spc="-5" dirty="0"/>
              <a:t>file,</a:t>
            </a:r>
            <a:r>
              <a:rPr dirty="0"/>
              <a:t> and</a:t>
            </a:r>
            <a:r>
              <a:rPr spc="-10" dirty="0"/>
              <a:t> </a:t>
            </a:r>
            <a:r>
              <a:rPr dirty="0"/>
              <a:t>save</a:t>
            </a:r>
            <a:r>
              <a:rPr spc="-30" dirty="0"/>
              <a:t> </a:t>
            </a:r>
            <a:r>
              <a:rPr spc="-5" dirty="0"/>
              <a:t>changes</a:t>
            </a: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6006" y="1265935"/>
            <a:ext cx="3576320" cy="3903979"/>
          </a:xfrm>
          <a:custGeom>
            <a:avLst/>
            <a:gdLst/>
            <a:ahLst/>
            <a:cxnLst/>
            <a:rect l="l" t="t" r="r" b="b"/>
            <a:pathLst>
              <a:path w="3576320" h="3903979">
                <a:moveTo>
                  <a:pt x="1074547" y="14732"/>
                </a:moveTo>
                <a:lnTo>
                  <a:pt x="1049655" y="0"/>
                </a:lnTo>
                <a:lnTo>
                  <a:pt x="31610" y="1725015"/>
                </a:lnTo>
                <a:lnTo>
                  <a:pt x="6731" y="1710309"/>
                </a:lnTo>
                <a:lnTo>
                  <a:pt x="0" y="1807210"/>
                </a:lnTo>
                <a:lnTo>
                  <a:pt x="81534" y="1754505"/>
                </a:lnTo>
                <a:lnTo>
                  <a:pt x="77660" y="1752219"/>
                </a:lnTo>
                <a:lnTo>
                  <a:pt x="56603" y="1739785"/>
                </a:lnTo>
                <a:lnTo>
                  <a:pt x="1074547" y="14732"/>
                </a:lnTo>
                <a:close/>
              </a:path>
              <a:path w="3576320" h="3903979">
                <a:moveTo>
                  <a:pt x="3575812" y="10287"/>
                </a:moveTo>
                <a:lnTo>
                  <a:pt x="3547364" y="4445"/>
                </a:lnTo>
                <a:lnTo>
                  <a:pt x="2773756" y="3815511"/>
                </a:lnTo>
                <a:lnTo>
                  <a:pt x="2745359" y="3809746"/>
                </a:lnTo>
                <a:lnTo>
                  <a:pt x="2770632" y="3903472"/>
                </a:lnTo>
                <a:lnTo>
                  <a:pt x="2823883" y="3835400"/>
                </a:lnTo>
                <a:lnTo>
                  <a:pt x="2830449" y="3827018"/>
                </a:lnTo>
                <a:lnTo>
                  <a:pt x="2802077" y="3821265"/>
                </a:lnTo>
                <a:lnTo>
                  <a:pt x="3575812" y="10287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3822" y="247903"/>
            <a:ext cx="5374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Finally</a:t>
            </a:r>
            <a:r>
              <a:rPr spc="-10" dirty="0"/>
              <a:t> </a:t>
            </a:r>
            <a:r>
              <a:rPr dirty="0"/>
              <a:t>submit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5" dirty="0"/>
              <a:t>assignment</a:t>
            </a: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24430" y="756284"/>
            <a:ext cx="7937500" cy="5247005"/>
            <a:chOff x="1924430" y="756284"/>
            <a:chExt cx="7937500" cy="52470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430" y="1401256"/>
              <a:ext cx="7937373" cy="46017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75959" y="756284"/>
              <a:ext cx="168275" cy="4674870"/>
            </a:xfrm>
            <a:custGeom>
              <a:avLst/>
              <a:gdLst/>
              <a:ahLst/>
              <a:cxnLst/>
              <a:rect l="l" t="t" r="r" b="b"/>
              <a:pathLst>
                <a:path w="168275" h="4674870">
                  <a:moveTo>
                    <a:pt x="109888" y="4588085"/>
                  </a:moveTo>
                  <a:lnTo>
                    <a:pt x="80899" y="4588764"/>
                  </a:lnTo>
                  <a:lnTo>
                    <a:pt x="126491" y="4674616"/>
                  </a:lnTo>
                  <a:lnTo>
                    <a:pt x="160311" y="4602607"/>
                  </a:lnTo>
                  <a:lnTo>
                    <a:pt x="110236" y="4602607"/>
                  </a:lnTo>
                  <a:lnTo>
                    <a:pt x="109888" y="4588085"/>
                  </a:lnTo>
                  <a:close/>
                </a:path>
                <a:path w="168275" h="4674870">
                  <a:moveTo>
                    <a:pt x="138843" y="4587408"/>
                  </a:moveTo>
                  <a:lnTo>
                    <a:pt x="109888" y="4588085"/>
                  </a:lnTo>
                  <a:lnTo>
                    <a:pt x="110236" y="4602607"/>
                  </a:lnTo>
                  <a:lnTo>
                    <a:pt x="139191" y="4601972"/>
                  </a:lnTo>
                  <a:lnTo>
                    <a:pt x="138843" y="4587408"/>
                  </a:lnTo>
                  <a:close/>
                </a:path>
                <a:path w="168275" h="4674870">
                  <a:moveTo>
                    <a:pt x="167766" y="4586732"/>
                  </a:moveTo>
                  <a:lnTo>
                    <a:pt x="138843" y="4587408"/>
                  </a:lnTo>
                  <a:lnTo>
                    <a:pt x="139191" y="4601972"/>
                  </a:lnTo>
                  <a:lnTo>
                    <a:pt x="110236" y="4602607"/>
                  </a:lnTo>
                  <a:lnTo>
                    <a:pt x="160311" y="4602607"/>
                  </a:lnTo>
                  <a:lnTo>
                    <a:pt x="167766" y="4586732"/>
                  </a:lnTo>
                  <a:close/>
                </a:path>
                <a:path w="168275" h="4674870">
                  <a:moveTo>
                    <a:pt x="28955" y="0"/>
                  </a:moveTo>
                  <a:lnTo>
                    <a:pt x="0" y="762"/>
                  </a:lnTo>
                  <a:lnTo>
                    <a:pt x="109888" y="4588085"/>
                  </a:lnTo>
                  <a:lnTo>
                    <a:pt x="138843" y="4587408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17307" y="0"/>
            <a:ext cx="4775200" cy="6858000"/>
            <a:chOff x="7417307" y="0"/>
            <a:chExt cx="4775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7307" y="0"/>
              <a:ext cx="4774691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19" y="5285232"/>
              <a:ext cx="1543812" cy="1342644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5624" y="20523"/>
            <a:ext cx="48990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Submission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Checklist</a:t>
            </a:r>
            <a:r>
              <a:rPr b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1" spc="-8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Online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0" dirty="0">
                <a:solidFill>
                  <a:srgbClr val="000000"/>
                </a:solidFill>
                <a:latin typeface="Arial"/>
                <a:cs typeface="Arial"/>
              </a:rPr>
              <a:t>Tests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55624" y="1176908"/>
            <a:ext cx="6096000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Read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carefully.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20" dirty="0">
                <a:latin typeface="Arial"/>
                <a:cs typeface="Arial"/>
              </a:rPr>
              <a:t>Try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give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answer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every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431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Remember </a:t>
            </a:r>
            <a:r>
              <a:rPr sz="1400" dirty="0">
                <a:latin typeface="Arial"/>
                <a:cs typeface="Arial"/>
              </a:rPr>
              <a:t>all the questions carry </a:t>
            </a:r>
            <a:r>
              <a:rPr sz="1400" spc="-5" dirty="0">
                <a:latin typeface="Arial"/>
                <a:cs typeface="Arial"/>
              </a:rPr>
              <a:t>different </a:t>
            </a:r>
            <a:r>
              <a:rPr sz="1400" dirty="0">
                <a:latin typeface="Arial"/>
                <a:cs typeface="Arial"/>
              </a:rPr>
              <a:t>marks, if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are struggling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worth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mark,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move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 </a:t>
            </a:r>
            <a:r>
              <a:rPr sz="1400" spc="-15" dirty="0">
                <a:latin typeface="Arial"/>
                <a:cs typeface="Arial"/>
              </a:rPr>
              <a:t>later,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there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further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along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worth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marks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dirty="0">
                <a:latin typeface="Arial"/>
                <a:cs typeface="Arial"/>
              </a:rPr>
              <a:t> can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answer.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224154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At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start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exam,</a:t>
            </a:r>
            <a:r>
              <a:rPr sz="1400" dirty="0">
                <a:latin typeface="Arial"/>
                <a:cs typeface="Arial"/>
              </a:rPr>
              <a:t> ask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invigilator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keep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check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 remind </a:t>
            </a:r>
            <a:r>
              <a:rPr sz="1400" spc="-10" dirty="0">
                <a:latin typeface="Arial"/>
                <a:cs typeface="Arial"/>
              </a:rPr>
              <a:t>you </a:t>
            </a:r>
            <a:r>
              <a:rPr sz="1400" spc="-5" dirty="0">
                <a:latin typeface="Arial"/>
                <a:cs typeface="Arial"/>
              </a:rPr>
              <a:t>at </a:t>
            </a:r>
            <a:r>
              <a:rPr sz="1400" dirty="0">
                <a:latin typeface="Arial"/>
                <a:cs typeface="Arial"/>
              </a:rPr>
              <a:t>regular </a:t>
            </a:r>
            <a:r>
              <a:rPr sz="1400" spc="-5" dirty="0">
                <a:latin typeface="Arial"/>
                <a:cs typeface="Arial"/>
              </a:rPr>
              <a:t>intervals how much time </a:t>
            </a:r>
            <a:r>
              <a:rPr sz="1400" spc="-10" dirty="0">
                <a:latin typeface="Arial"/>
                <a:cs typeface="Arial"/>
              </a:rPr>
              <a:t>you have </a:t>
            </a:r>
            <a:r>
              <a:rPr sz="1400" spc="-5" dirty="0">
                <a:latin typeface="Arial"/>
                <a:cs typeface="Arial"/>
              </a:rPr>
              <a:t>left, </a:t>
            </a:r>
            <a:r>
              <a:rPr sz="1400" spc="-10" dirty="0">
                <a:latin typeface="Arial"/>
                <a:cs typeface="Arial"/>
              </a:rPr>
              <a:t>it’s </a:t>
            </a:r>
            <a:r>
              <a:rPr sz="1400" spc="-5" dirty="0">
                <a:latin typeface="Arial"/>
                <a:cs typeface="Arial"/>
              </a:rPr>
              <a:t> amazing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quickly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goes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you’re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busy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notice.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4762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dirty="0">
                <a:latin typeface="Arial"/>
                <a:cs typeface="Arial"/>
              </a:rPr>
              <a:t>finish early and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spare </a:t>
            </a:r>
            <a:r>
              <a:rPr sz="1400" spc="-5" dirty="0">
                <a:latin typeface="Arial"/>
                <a:cs typeface="Arial"/>
              </a:rPr>
              <a:t>time, </a:t>
            </a:r>
            <a:r>
              <a:rPr sz="1400" dirty="0">
                <a:latin typeface="Arial"/>
                <a:cs typeface="Arial"/>
              </a:rPr>
              <a:t>read through </a:t>
            </a:r>
            <a:r>
              <a:rPr sz="1400" spc="-5" dirty="0">
                <a:latin typeface="Arial"/>
                <a:cs typeface="Arial"/>
              </a:rPr>
              <a:t>your answers </a:t>
            </a:r>
            <a:r>
              <a:rPr sz="1400" dirty="0">
                <a:latin typeface="Arial"/>
                <a:cs typeface="Arial"/>
              </a:rPr>
              <a:t>again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5" dirty="0">
                <a:latin typeface="Arial"/>
                <a:cs typeface="Arial"/>
              </a:rPr>
              <a:t> you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improve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what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have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written.</a:t>
            </a:r>
            <a:r>
              <a:rPr sz="1400" spc="3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Check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missed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457834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5" dirty="0">
                <a:solidFill>
                  <a:srgbClr val="006FC0"/>
                </a:solidFill>
                <a:latin typeface="Arial"/>
                <a:cs typeface="Arial"/>
              </a:rPr>
              <a:t>Top 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Tip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……..Keep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calm, if you’re feeling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bit nervous,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take a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deep </a:t>
            </a:r>
            <a:r>
              <a:rPr sz="1400" spc="-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breath</a:t>
            </a:r>
            <a:r>
              <a:rPr sz="1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don’t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start</a:t>
            </a:r>
            <a:r>
              <a:rPr sz="1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your</a:t>
            </a:r>
            <a:r>
              <a:rPr sz="1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exam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until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you</a:t>
            </a:r>
            <a:r>
              <a:rPr sz="14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feel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composed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ready.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Once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start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you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will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exam</a:t>
            </a:r>
            <a:r>
              <a:rPr sz="1400" spc="-5" dirty="0">
                <a:latin typeface="Arial"/>
                <a:cs typeface="Arial"/>
              </a:rPr>
              <a:t> conditions,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means</a:t>
            </a:r>
            <a:r>
              <a:rPr sz="1400" spc="-10" dirty="0">
                <a:latin typeface="Arial"/>
                <a:cs typeface="Arial"/>
              </a:rPr>
              <a:t> you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won’t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able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take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break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half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way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questions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stage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50" dirty="0">
              <a:latin typeface="Arial"/>
              <a:cs typeface="Arial"/>
            </a:endParaRPr>
          </a:p>
          <a:p>
            <a:pPr marL="299085" marR="32321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"/>
                <a:cs typeface="Arial"/>
              </a:rPr>
              <a:t>Reasonable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adjustments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considered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please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discuss this </a:t>
            </a:r>
            <a:r>
              <a:rPr sz="1400" spc="-5" dirty="0">
                <a:latin typeface="Arial"/>
                <a:cs typeface="Arial"/>
              </a:rPr>
              <a:t>with your </a:t>
            </a:r>
            <a:r>
              <a:rPr sz="1400" dirty="0">
                <a:latin typeface="Arial"/>
                <a:cs typeface="Arial"/>
              </a:rPr>
              <a:t>line manager and training </a:t>
            </a:r>
            <a:r>
              <a:rPr sz="1400" spc="-5" dirty="0">
                <a:latin typeface="Arial"/>
                <a:cs typeface="Arial"/>
              </a:rPr>
              <a:t>provider </a:t>
            </a:r>
            <a:r>
              <a:rPr sz="1400" dirty="0">
                <a:latin typeface="Arial"/>
                <a:cs typeface="Arial"/>
              </a:rPr>
              <a:t>ahead of 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booking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exam.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9480" y="22859"/>
            <a:ext cx="4922520" cy="6812280"/>
            <a:chOff x="7269480" y="22859"/>
            <a:chExt cx="4922520" cy="6812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480" y="22859"/>
              <a:ext cx="4922519" cy="6812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0" y="5285231"/>
              <a:ext cx="1543812" cy="1342644"/>
            </a:xfrm>
            <a:prstGeom prst="rect">
              <a:avLst/>
            </a:prstGeom>
          </p:spPr>
        </p:pic>
      </p:grp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9690" y="867537"/>
            <a:ext cx="489775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Submission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Checklist</a:t>
            </a:r>
            <a:r>
              <a:rPr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1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Assignments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010818" y="2290063"/>
            <a:ext cx="593090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795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Remember </a:t>
            </a:r>
            <a:r>
              <a:rPr sz="1400" b="1" spc="-20" dirty="0">
                <a:latin typeface="Arial"/>
                <a:cs typeface="Arial"/>
              </a:rPr>
              <a:t>your </a:t>
            </a:r>
            <a:r>
              <a:rPr sz="1400" b="1" spc="-5" dirty="0">
                <a:latin typeface="Arial"/>
                <a:cs typeface="Arial"/>
              </a:rPr>
              <a:t>assignments </a:t>
            </a:r>
            <a:r>
              <a:rPr sz="1400" b="1" dirty="0">
                <a:latin typeface="Arial"/>
                <a:cs typeface="Arial"/>
              </a:rPr>
              <a:t>won’t </a:t>
            </a:r>
            <a:r>
              <a:rPr sz="1400" b="1" spc="-5" dirty="0">
                <a:latin typeface="Arial"/>
                <a:cs typeface="Arial"/>
              </a:rPr>
              <a:t>be marked until all </a:t>
            </a:r>
            <a:r>
              <a:rPr sz="1400" b="1" dirty="0">
                <a:latin typeface="Arial"/>
                <a:cs typeface="Arial"/>
              </a:rPr>
              <a:t>tasks </a:t>
            </a:r>
            <a:r>
              <a:rPr sz="1400" b="1" spc="-5" dirty="0">
                <a:latin typeface="Arial"/>
                <a:cs typeface="Arial"/>
              </a:rPr>
              <a:t>for that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unit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completed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submitted.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Before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submitting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your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work: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Have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dirty="0">
                <a:latin typeface="Arial"/>
                <a:cs typeface="Arial"/>
              </a:rPr>
              <a:t> entered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name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birth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each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task?</a:t>
            </a:r>
          </a:p>
          <a:p>
            <a:pPr marL="354965" indent="-2286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Is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5" dirty="0">
                <a:latin typeface="Arial"/>
                <a:cs typeface="Arial"/>
              </a:rPr>
              <a:t> your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correctly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referenced?</a:t>
            </a:r>
            <a:endParaRPr sz="1400" dirty="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Have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signed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statement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authenticity?</a:t>
            </a:r>
            <a:endParaRPr sz="1400" dirty="0">
              <a:latin typeface="Arial"/>
              <a:cs typeface="Arial"/>
            </a:endParaRPr>
          </a:p>
          <a:p>
            <a:pPr marL="354965" indent="-2286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10" dirty="0">
                <a:latin typeface="Arial"/>
                <a:cs typeface="Arial"/>
              </a:rPr>
              <a:t>Have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appropriate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tasks?</a:t>
            </a:r>
          </a:p>
          <a:p>
            <a:pPr marL="354965" indent="-2286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20" dirty="0">
                <a:latin typeface="Arial"/>
                <a:cs typeface="Arial"/>
              </a:rPr>
              <a:t>Finally,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have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 work</a:t>
            </a:r>
            <a:r>
              <a:rPr sz="1400" dirty="0">
                <a:latin typeface="Arial"/>
                <a:cs typeface="Arial"/>
              </a:rPr>
              <a:t> 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covered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points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within</a:t>
            </a:r>
            <a:endParaRPr sz="1400" dirty="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Assess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eria?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 marR="14604">
              <a:lnSpc>
                <a:spcPct val="100000"/>
              </a:lnSpc>
            </a:pP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TOP</a:t>
            </a:r>
            <a:r>
              <a:rPr sz="14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TIP……..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Cross</a:t>
            </a: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reference</a:t>
            </a:r>
            <a:r>
              <a:rPr sz="1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14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Assessment</a:t>
            </a:r>
            <a:r>
              <a:rPr sz="14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Criteria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against</a:t>
            </a:r>
            <a:r>
              <a:rPr sz="1400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your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tasks, </a:t>
            </a:r>
            <a:r>
              <a:rPr sz="1400" spc="-3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use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tick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list</a:t>
            </a:r>
            <a:r>
              <a:rPr sz="14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ensure</a:t>
            </a:r>
            <a:r>
              <a:rPr sz="14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all key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points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covered</a:t>
            </a:r>
            <a:r>
              <a:rPr sz="14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your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assignment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676" y="123697"/>
            <a:ext cx="53676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sits</a:t>
            </a: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 and Referrals</a:t>
            </a:r>
            <a:endParaRPr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425" y="629157"/>
            <a:ext cx="7243445" cy="630826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If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you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</a:t>
            </a:r>
            <a:r>
              <a:rPr lang="en-GB" sz="2000" b="1" spc="-5" dirty="0">
                <a:latin typeface="Arial"/>
                <a:cs typeface="Arial"/>
              </a:rPr>
              <a:t>-</a:t>
            </a:r>
            <a:r>
              <a:rPr sz="2000" b="1" spc="-5" dirty="0">
                <a:latin typeface="Arial"/>
                <a:cs typeface="Arial"/>
              </a:rPr>
              <a:t>sit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unit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test</a:t>
            </a:r>
            <a:r>
              <a:rPr lang="en-GB" sz="2000" b="1" dirty="0">
                <a:latin typeface="Arial"/>
                <a:cs typeface="Arial"/>
              </a:rPr>
              <a:t> (Levels 2-4)</a:t>
            </a:r>
            <a:endParaRPr sz="2000" dirty="0">
              <a:latin typeface="Arial"/>
              <a:cs typeface="Arial"/>
            </a:endParaRPr>
          </a:p>
          <a:p>
            <a:pPr>
              <a:tabLst>
                <a:tab pos="354965" algn="l"/>
                <a:tab pos="355600" algn="l"/>
              </a:tabLst>
            </a:pPr>
            <a:r>
              <a:rPr lang="en-GB" sz="1600" spc="-5" dirty="0">
                <a:latin typeface="Arial"/>
                <a:cs typeface="Arial"/>
              </a:rPr>
              <a:t>Don’t </a:t>
            </a:r>
            <a:r>
              <a:rPr sz="1600" spc="-5" dirty="0">
                <a:latin typeface="Arial"/>
                <a:cs typeface="Arial"/>
              </a:rPr>
              <a:t>worry,</a:t>
            </a:r>
            <a:r>
              <a:rPr lang="en-GB" sz="1600" spc="-5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Arial"/>
                <a:cs typeface="Arial"/>
              </a:rPr>
              <a:t>Level 2 re-sits only are non-chargeable and can be booked direct on the Moodle platform. </a:t>
            </a:r>
            <a:endParaRPr lang="en-GB" sz="1600" spc="-5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5" dirty="0">
                <a:latin typeface="Arial"/>
                <a:cs typeface="Arial"/>
              </a:rPr>
              <a:t>Levels 3 and 4 re-sits are chargeable and must be booked by emailing the </a:t>
            </a:r>
            <a:r>
              <a:rPr lang="en-US" sz="1600" spc="-5" dirty="0">
                <a:latin typeface="Arial"/>
                <a:cs typeface="Arial"/>
                <a:hlinkClick r:id="rId2"/>
              </a:rPr>
              <a:t>ODP, Team (HR)</a:t>
            </a:r>
            <a:r>
              <a:rPr lang="en-US" sz="1600" spc="-5" dirty="0">
                <a:latin typeface="Arial"/>
                <a:cs typeface="Arial"/>
              </a:rPr>
              <a:t> who will submit a booking form and ensure this is paid in advance which will then allow you to book the re-sit on the Moodle platform. </a:t>
            </a:r>
            <a:endParaRPr lang="en-GB" sz="1600" spc="-5" dirty="0">
              <a:latin typeface="Arial"/>
              <a:cs typeface="Arial"/>
            </a:endParaRPr>
          </a:p>
          <a:p>
            <a:pPr marL="12700" marR="60960">
              <a:spcBef>
                <a:spcPts val="15"/>
              </a:spcBef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You will receive a different version of your test for your re</a:t>
            </a:r>
            <a:r>
              <a:rPr lang="en-GB" sz="1600" spc="-5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sit.</a:t>
            </a:r>
            <a:br>
              <a:rPr lang="en-GB" sz="1600" spc="-5" dirty="0">
                <a:latin typeface="Arial"/>
                <a:cs typeface="Arial"/>
              </a:rPr>
            </a:br>
            <a:endParaRPr lang="en-GB" sz="16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000" b="1" dirty="0">
                <a:latin typeface="Arial"/>
                <a:cs typeface="Arial"/>
              </a:rPr>
              <a:t>So,</a:t>
            </a:r>
            <a:r>
              <a:rPr lang="en-GB" sz="2000" b="1" spc="-20" dirty="0">
                <a:latin typeface="Arial"/>
                <a:cs typeface="Arial"/>
              </a:rPr>
              <a:t> </a:t>
            </a:r>
            <a:r>
              <a:rPr lang="en-GB" sz="2000" b="1" spc="-10" dirty="0">
                <a:latin typeface="Arial"/>
                <a:cs typeface="Arial"/>
              </a:rPr>
              <a:t>you’ve</a:t>
            </a:r>
            <a:r>
              <a:rPr lang="en-GB" sz="2000" b="1" spc="25" dirty="0">
                <a:latin typeface="Arial"/>
                <a:cs typeface="Arial"/>
              </a:rPr>
              <a:t> </a:t>
            </a:r>
            <a:r>
              <a:rPr lang="en-GB" sz="2000" b="1" spc="-5" dirty="0">
                <a:latin typeface="Arial"/>
                <a:cs typeface="Arial"/>
              </a:rPr>
              <a:t>received</a:t>
            </a:r>
            <a:r>
              <a:rPr lang="en-GB" sz="2000" b="1" spc="-10" dirty="0">
                <a:latin typeface="Arial"/>
                <a:cs typeface="Arial"/>
              </a:rPr>
              <a:t> </a:t>
            </a:r>
            <a:r>
              <a:rPr lang="en-GB" sz="2000" b="1" dirty="0">
                <a:latin typeface="Arial"/>
                <a:cs typeface="Arial"/>
              </a:rPr>
              <a:t>a</a:t>
            </a:r>
            <a:r>
              <a:rPr lang="en-GB" sz="2000" b="1" spc="-20" dirty="0">
                <a:latin typeface="Arial"/>
                <a:cs typeface="Arial"/>
              </a:rPr>
              <a:t> </a:t>
            </a:r>
            <a:r>
              <a:rPr lang="en-GB" sz="2000" b="1" spc="-5" dirty="0">
                <a:latin typeface="Arial"/>
                <a:cs typeface="Arial"/>
              </a:rPr>
              <a:t>referral (Levels 5-7)</a:t>
            </a:r>
            <a:endParaRPr lang="en-GB" sz="2000" dirty="0">
              <a:latin typeface="Arial"/>
              <a:cs typeface="Arial"/>
            </a:endParaRPr>
          </a:p>
          <a:p>
            <a:pPr marL="299085" marR="438150" indent="-287020">
              <a:spcBef>
                <a:spcPts val="15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GB" sz="1600" spc="-5" dirty="0">
                <a:latin typeface="Arial"/>
                <a:cs typeface="Arial"/>
              </a:rPr>
              <a:t>Don’t</a:t>
            </a:r>
            <a:r>
              <a:rPr lang="en-GB" sz="1600" spc="-10" dirty="0">
                <a:latin typeface="Arial"/>
                <a:cs typeface="Arial"/>
              </a:rPr>
              <a:t> worry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your</a:t>
            </a:r>
            <a:r>
              <a:rPr lang="en-GB" sz="1600" spc="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assessor</a:t>
            </a:r>
            <a:r>
              <a:rPr lang="en-GB" sz="1600" spc="-10" dirty="0">
                <a:latin typeface="Arial"/>
                <a:cs typeface="Arial"/>
              </a:rPr>
              <a:t> will </a:t>
            </a:r>
            <a:r>
              <a:rPr lang="en-GB" sz="1600" spc="-5" dirty="0">
                <a:latin typeface="Arial"/>
                <a:cs typeface="Arial"/>
              </a:rPr>
              <a:t>explain</a:t>
            </a:r>
            <a:r>
              <a:rPr lang="en-GB" sz="1600" spc="-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exactly </a:t>
            </a:r>
            <a:r>
              <a:rPr lang="en-GB" sz="1600" spc="-10" dirty="0">
                <a:latin typeface="Arial"/>
                <a:cs typeface="Arial"/>
              </a:rPr>
              <a:t>what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information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or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further </a:t>
            </a:r>
            <a:r>
              <a:rPr lang="en-GB" sz="1600" spc="-43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work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is needed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strengthen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your</a:t>
            </a:r>
            <a:r>
              <a:rPr lang="en-GB" sz="1600" spc="3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assignment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successfully</a:t>
            </a:r>
            <a:r>
              <a:rPr lang="en-GB" sz="1600" spc="-2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pass.</a:t>
            </a:r>
            <a:endParaRPr lang="en-GB" sz="1600" dirty="0">
              <a:latin typeface="Arial"/>
              <a:cs typeface="Arial"/>
            </a:endParaRPr>
          </a:p>
          <a:p>
            <a:pPr marL="299085" marR="480695" indent="-287020">
              <a:buChar char="•"/>
              <a:tabLst>
                <a:tab pos="299085" algn="l"/>
                <a:tab pos="299720" algn="l"/>
              </a:tabLst>
            </a:pPr>
            <a:r>
              <a:rPr lang="en-GB" sz="1600" spc="-10" dirty="0">
                <a:latin typeface="Arial"/>
                <a:cs typeface="Arial"/>
              </a:rPr>
              <a:t>Read</a:t>
            </a:r>
            <a:r>
              <a:rPr lang="en-GB" sz="1600" spc="-5" dirty="0">
                <a:latin typeface="Arial"/>
                <a:cs typeface="Arial"/>
              </a:rPr>
              <a:t> the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referral</a:t>
            </a:r>
            <a:r>
              <a:rPr lang="en-GB" sz="1600" spc="4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carefully </a:t>
            </a:r>
            <a:r>
              <a:rPr lang="en-GB" sz="1600" spc="-10" dirty="0">
                <a:latin typeface="Arial"/>
                <a:cs typeface="Arial"/>
              </a:rPr>
              <a:t>and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ensure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15" dirty="0">
                <a:latin typeface="Arial"/>
                <a:cs typeface="Arial"/>
              </a:rPr>
              <a:t>you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deal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with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all</a:t>
            </a:r>
            <a:r>
              <a:rPr lang="en-GB" sz="1600" spc="-2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the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points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raised </a:t>
            </a:r>
            <a:r>
              <a:rPr lang="en-GB" sz="1600" spc="-4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before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re-submitting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your</a:t>
            </a:r>
            <a:r>
              <a:rPr lang="en-GB" sz="1600" spc="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work.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lang="en-GB" sz="1650" dirty="0">
              <a:latin typeface="Arial"/>
              <a:cs typeface="Arial"/>
            </a:endParaRPr>
          </a:p>
          <a:p>
            <a:pPr marL="12700" marR="135890"/>
            <a:r>
              <a:rPr lang="en-GB" sz="1600" spc="-5" dirty="0">
                <a:latin typeface="Arial"/>
                <a:cs typeface="Arial"/>
              </a:rPr>
              <a:t>Remember: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Its</a:t>
            </a:r>
            <a:r>
              <a:rPr lang="en-GB" sz="1600" spc="3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ok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go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back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the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dirty="0">
                <a:latin typeface="Arial"/>
                <a:cs typeface="Arial"/>
              </a:rPr>
              <a:t>assessor </a:t>
            </a:r>
            <a:r>
              <a:rPr lang="en-GB" sz="1600" spc="-5" dirty="0">
                <a:latin typeface="Arial"/>
                <a:cs typeface="Arial"/>
              </a:rPr>
              <a:t>if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need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further</a:t>
            </a:r>
            <a:r>
              <a:rPr lang="en-GB" sz="1600" spc="3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clarification</a:t>
            </a:r>
            <a:r>
              <a:rPr lang="en-GB" sz="1600" spc="-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on </a:t>
            </a:r>
            <a:r>
              <a:rPr lang="en-GB" sz="1600" spc="-4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the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referral,</a:t>
            </a:r>
            <a:r>
              <a:rPr lang="en-GB" sz="1600" spc="4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they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are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not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the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enemy!</a:t>
            </a:r>
            <a:r>
              <a:rPr lang="en-GB" sz="1600" spc="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They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want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pass the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task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much 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 </a:t>
            </a:r>
            <a:r>
              <a:rPr lang="en-GB" sz="1600" spc="-10" dirty="0">
                <a:latin typeface="Arial"/>
                <a:cs typeface="Arial"/>
              </a:rPr>
              <a:t>you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do.</a:t>
            </a:r>
            <a:endParaRPr lang="en-GB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1700" dirty="0">
              <a:latin typeface="Arial"/>
              <a:cs typeface="Arial"/>
            </a:endParaRPr>
          </a:p>
          <a:p>
            <a:pPr marL="12700" marR="5080">
              <a:lnSpc>
                <a:spcPct val="98100"/>
              </a:lnSpc>
              <a:spcBef>
                <a:spcPts val="5"/>
              </a:spcBef>
            </a:pP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assessor</a:t>
            </a:r>
            <a:r>
              <a:rPr lang="en-GB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 only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able to</a:t>
            </a:r>
            <a:r>
              <a:rPr lang="en-GB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GB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6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en-GB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have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resubmitted</a:t>
            </a:r>
            <a:r>
              <a:rPr lang="en-GB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  <a:r>
              <a:rPr lang="en-GB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sz="16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GB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GB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speak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GB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GB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assessor</a:t>
            </a:r>
            <a:r>
              <a:rPr lang="en-GB" sz="1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5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GB"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 </a:t>
            </a:r>
            <a:r>
              <a:rPr lang="en-GB" sz="1600" spc="-3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resubmit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1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GB" sz="16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quals@premier-partnership.co.uk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0960">
              <a:spcBef>
                <a:spcPts val="15"/>
              </a:spcBef>
              <a:tabLst>
                <a:tab pos="354965" algn="l"/>
                <a:tab pos="355600" algn="l"/>
              </a:tabLst>
            </a:pPr>
            <a:endParaRPr sz="1600" spc="-5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2810" y="379984"/>
            <a:ext cx="3089026" cy="27635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8464-8792-4097-AD52-694F83356C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lang="en-GB" sz="1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444" y="42266"/>
            <a:ext cx="11022156" cy="895117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Support</a:t>
            </a:r>
            <a:r>
              <a:rPr b="1" spc="-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</a:p>
          <a:p>
            <a:pPr marL="12700" marR="5080">
              <a:lnSpc>
                <a:spcPts val="2160"/>
              </a:lnSpc>
              <a:spcBef>
                <a:spcPts val="489"/>
              </a:spcBef>
            </a:pPr>
            <a:r>
              <a:rPr sz="2000" b="1" spc="-25" dirty="0">
                <a:solidFill>
                  <a:srgbClr val="000000"/>
                </a:solidFill>
                <a:latin typeface="Arial"/>
                <a:cs typeface="Arial"/>
              </a:rPr>
              <a:t>You’re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not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alone,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there is lots of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support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available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to help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complete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your </a:t>
            </a:r>
            <a:r>
              <a:rPr sz="2000" b="1" spc="-5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qualification: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2034" y="1030231"/>
            <a:ext cx="9357995" cy="5639621"/>
          </a:xfrm>
          <a:prstGeom prst="rect">
            <a:avLst/>
          </a:prstGeom>
        </p:spPr>
        <p:txBody>
          <a:bodyPr vert="horz" wrap="square" lIns="0" tIns="64135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Premier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Partnership</a:t>
            </a:r>
            <a:r>
              <a:rPr lang="en-GB" sz="1600" b="1" u="sng" spc="4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Website</a:t>
            </a:r>
            <a:endParaRPr sz="1600" dirty="0">
              <a:latin typeface="Arial"/>
              <a:cs typeface="Arial"/>
            </a:endParaRPr>
          </a:p>
          <a:p>
            <a:pPr marL="12700" marR="982980">
              <a:lnSpc>
                <a:spcPts val="1730"/>
              </a:lnSpc>
              <a:spcBef>
                <a:spcPts val="625"/>
              </a:spcBef>
            </a:pPr>
            <a:r>
              <a:rPr sz="1600" spc="-5" dirty="0">
                <a:latin typeface="Arial"/>
                <a:cs typeface="Arial"/>
              </a:rPr>
              <a:t>Lots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useful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their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website,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helpful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resource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referencing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materials.</a:t>
            </a:r>
            <a:endParaRPr lang="en-GB" sz="1600" spc="-5" dirty="0">
              <a:latin typeface="Arial"/>
              <a:cs typeface="Arial"/>
            </a:endParaRPr>
          </a:p>
          <a:p>
            <a:pPr marL="12700" marR="982980">
              <a:lnSpc>
                <a:spcPts val="1730"/>
              </a:lnSpc>
              <a:spcBef>
                <a:spcPts val="625"/>
              </a:spcBef>
            </a:pPr>
            <a:endParaRPr lang="en-GB" sz="1600" spc="-5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ODP Website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Our ODP website contains all the information you need regarding the profession, including details of our qualification/learning offer.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You'll need to complete the registration details to access the website, if you have not already done so.</a:t>
            </a:r>
            <a:endParaRPr lang="en-GB" sz="2350" b="1" dirty="0"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algn="just"/>
            <a:r>
              <a:rPr sz="16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Operational</a:t>
            </a:r>
            <a:r>
              <a:rPr sz="1600" b="1" u="sng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6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Delivery</a:t>
            </a:r>
            <a:r>
              <a:rPr lang="en-GB" sz="16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ODP Website</a:t>
            </a:r>
            <a:r>
              <a:rPr sz="1600" b="1" u="sng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lang="en-GB" sz="1600" b="1" u="sng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Learning</a:t>
            </a:r>
            <a:r>
              <a:rPr lang="en-GB" sz="16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 </a:t>
            </a:r>
            <a:r>
              <a:rPr sz="16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Page:</a:t>
            </a:r>
            <a:endParaRPr sz="1600" dirty="0">
              <a:latin typeface="Arial"/>
              <a:cs typeface="Arial"/>
            </a:endParaRPr>
          </a:p>
          <a:p>
            <a:pPr marL="12700" marR="192405">
              <a:lnSpc>
                <a:spcPts val="1730"/>
              </a:lnSpc>
              <a:spcBef>
                <a:spcPts val="625"/>
              </a:spcBef>
            </a:pPr>
            <a:r>
              <a:rPr lang="en-GB" sz="1600" spc="-5" dirty="0">
                <a:latin typeface="Arial"/>
                <a:cs typeface="Arial"/>
              </a:rPr>
              <a:t>Includes</a:t>
            </a:r>
            <a:r>
              <a:rPr lang="en-GB" sz="160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free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on-line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resource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library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to</a:t>
            </a:r>
            <a:r>
              <a:rPr lang="en-GB" sz="1600" spc="2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help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with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those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unit</a:t>
            </a:r>
            <a:r>
              <a:rPr lang="en-GB" sz="1600" spc="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tasks,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well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as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recommended</a:t>
            </a:r>
            <a:r>
              <a:rPr lang="en-GB" sz="1600" spc="2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learning </a:t>
            </a:r>
            <a:r>
              <a:rPr lang="en-GB" sz="1600" spc="-4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for</a:t>
            </a:r>
            <a:r>
              <a:rPr lang="en-GB" sz="1600" spc="15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each of</a:t>
            </a:r>
            <a:r>
              <a:rPr lang="en-GB" sz="1600" spc="1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your</a:t>
            </a:r>
            <a:r>
              <a:rPr lang="en-GB" sz="1600" spc="3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qualification</a:t>
            </a:r>
            <a:r>
              <a:rPr lang="en-GB" sz="1600" spc="-40" dirty="0">
                <a:latin typeface="Arial"/>
                <a:cs typeface="Arial"/>
              </a:rPr>
              <a:t> </a:t>
            </a:r>
            <a:r>
              <a:rPr lang="en-GB" sz="1600" spc="-5" dirty="0">
                <a:latin typeface="Arial"/>
                <a:cs typeface="Arial"/>
              </a:rPr>
              <a:t>units.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You'll need to be registered on our ODP website to access the information. </a:t>
            </a:r>
            <a:endParaRPr lang="en-GB"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endParaRPr lang="en-GB" sz="1600" b="1" u="sng" spc="-5" dirty="0">
              <a:solidFill>
                <a:srgbClr val="006FC0"/>
              </a:solidFill>
              <a:uFill>
                <a:solidFill>
                  <a:srgbClr val="006FC0"/>
                </a:solidFill>
              </a:u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Buddy</a:t>
            </a:r>
            <a:r>
              <a:rPr sz="16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6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Scheme:</a:t>
            </a:r>
            <a:endParaRPr sz="1600" dirty="0">
              <a:latin typeface="Arial"/>
              <a:cs typeface="Arial"/>
            </a:endParaRPr>
          </a:p>
          <a:p>
            <a:pPr marL="12700" marR="192405">
              <a:lnSpc>
                <a:spcPts val="1730"/>
              </a:lnSpc>
              <a:spcBef>
                <a:spcPts val="625"/>
              </a:spcBef>
            </a:pP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extra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support,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sign up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Buddy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Scheme,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where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paired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someone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previously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complete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same qualification</a:t>
            </a:r>
            <a:r>
              <a:rPr lang="en-GB" sz="1600" spc="-5" dirty="0">
                <a:latin typeface="Arial"/>
                <a:cs typeface="Arial"/>
              </a:rPr>
              <a:t>.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You'll need to be registered on our ODP website to access the information. </a:t>
            </a:r>
            <a:endParaRPr lang="en-GB" sz="1600" dirty="0">
              <a:latin typeface="Arial"/>
              <a:cs typeface="Arial"/>
            </a:endParaRPr>
          </a:p>
          <a:p>
            <a:pPr marL="12700" marR="192405">
              <a:lnSpc>
                <a:spcPts val="1730"/>
              </a:lnSpc>
              <a:spcBef>
                <a:spcPts val="625"/>
              </a:spcBef>
            </a:pPr>
            <a:endParaRPr lang="en-GB" sz="25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Line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Manager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Support</a:t>
            </a:r>
            <a:endParaRPr sz="1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45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line manager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be able to </a:t>
            </a:r>
            <a:r>
              <a:rPr sz="1600" spc="-10" dirty="0">
                <a:latin typeface="Arial"/>
                <a:cs typeface="Arial"/>
              </a:rPr>
              <a:t>offer </a:t>
            </a:r>
            <a:r>
              <a:rPr sz="1600" spc="-5" dirty="0">
                <a:latin typeface="Arial"/>
                <a:cs typeface="Arial"/>
              </a:rPr>
              <a:t>some support </a:t>
            </a:r>
            <a:r>
              <a:rPr sz="1600" spc="-10" dirty="0">
                <a:latin typeface="Arial"/>
                <a:cs typeface="Arial"/>
              </a:rPr>
              <a:t>with your </a:t>
            </a:r>
            <a:r>
              <a:rPr sz="1600" spc="-5" dirty="0">
                <a:latin typeface="Arial"/>
                <a:cs typeface="Arial"/>
              </a:rPr>
              <a:t>qualification as they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also have access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 the learning website, </a:t>
            </a:r>
            <a:r>
              <a:rPr sz="1600" spc="-10" dirty="0">
                <a:latin typeface="Arial"/>
                <a:cs typeface="Arial"/>
              </a:rPr>
              <a:t>known </a:t>
            </a:r>
            <a:r>
              <a:rPr sz="1600" spc="-5" dirty="0">
                <a:latin typeface="Arial"/>
                <a:cs typeface="Arial"/>
              </a:rPr>
              <a:t>as the </a:t>
            </a: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Moodle </a:t>
            </a:r>
            <a:r>
              <a:rPr sz="1600" spc="-5" dirty="0">
                <a:latin typeface="Arial"/>
                <a:cs typeface="Arial"/>
              </a:rPr>
              <a:t>site.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Make sure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discuss the progress made with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 qualification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 conversations.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Moodle My Courses pag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1747" y="1181100"/>
            <a:ext cx="6623304" cy="390596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5119" y="5285232"/>
            <a:ext cx="1543812" cy="1342644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2630" cy="6858000"/>
          </a:xfrm>
          <a:custGeom>
            <a:avLst/>
            <a:gdLst/>
            <a:ahLst/>
            <a:cxnLst/>
            <a:rect l="l" t="t" r="r" b="b"/>
            <a:pathLst>
              <a:path w="722630" h="6858000">
                <a:moveTo>
                  <a:pt x="722376" y="0"/>
                </a:moveTo>
                <a:lnTo>
                  <a:pt x="0" y="0"/>
                </a:lnTo>
                <a:lnTo>
                  <a:pt x="0" y="6858000"/>
                </a:lnTo>
                <a:lnTo>
                  <a:pt x="722376" y="6858000"/>
                </a:lnTo>
                <a:lnTo>
                  <a:pt x="722376" y="0"/>
                </a:lnTo>
                <a:close/>
              </a:path>
            </a:pathLst>
          </a:custGeom>
          <a:solidFill>
            <a:srgbClr val="D785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7595" y="808989"/>
            <a:ext cx="30727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Home</a:t>
            </a:r>
            <a:r>
              <a:rPr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Page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4767" y="2187701"/>
            <a:ext cx="3411854" cy="41617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50190" indent="-228600">
              <a:lnSpc>
                <a:spcPts val="1730"/>
              </a:lnSpc>
              <a:spcBef>
                <a:spcPts val="31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page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see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OWN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course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details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chosen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241300" marR="36830" indent="-228600">
              <a:lnSpc>
                <a:spcPts val="173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The qualification summary </a:t>
            </a:r>
            <a:r>
              <a:rPr sz="1600" spc="-10" dirty="0">
                <a:latin typeface="Arial"/>
                <a:cs typeface="Arial"/>
              </a:rPr>
              <a:t>shows </a:t>
            </a:r>
            <a:r>
              <a:rPr sz="1600" spc="-5" dirty="0">
                <a:latin typeface="Arial"/>
                <a:cs typeface="Arial"/>
              </a:rPr>
              <a:t> how many assignments have been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passed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 what’s</a:t>
            </a:r>
            <a:r>
              <a:rPr sz="1600" spc="-5" dirty="0">
                <a:latin typeface="Arial"/>
                <a:cs typeface="Arial"/>
              </a:rPr>
              <a:t> outstanding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</a:pPr>
            <a:r>
              <a:rPr sz="1600" b="1" i="1" spc="-5" dirty="0">
                <a:latin typeface="Arial"/>
                <a:cs typeface="Arial"/>
              </a:rPr>
              <a:t>Please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be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aware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the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qualification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summary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updates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within</a:t>
            </a:r>
            <a:r>
              <a:rPr sz="1600" b="1" i="1" spc="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24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hours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of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receiving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task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pass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and so will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not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update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as soon as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you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receive 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your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automated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email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from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the </a:t>
            </a:r>
            <a:r>
              <a:rPr sz="1600" b="1" i="1" spc="-5" dirty="0">
                <a:latin typeface="Arial"/>
                <a:cs typeface="Arial"/>
              </a:rPr>
              <a:t> assessor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with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your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result.</a:t>
            </a:r>
            <a:endParaRPr sz="1600" dirty="0">
              <a:latin typeface="Arial"/>
              <a:cs typeface="Arial"/>
            </a:endParaRPr>
          </a:p>
          <a:p>
            <a:pPr marL="12700" marR="261620" algn="just">
              <a:lnSpc>
                <a:spcPts val="1730"/>
              </a:lnSpc>
              <a:spcBef>
                <a:spcPts val="590"/>
              </a:spcBef>
            </a:pPr>
            <a:r>
              <a:rPr sz="1600" b="1" i="1" spc="-5" dirty="0">
                <a:latin typeface="Arial"/>
                <a:cs typeface="Arial"/>
              </a:rPr>
              <a:t>Please log into your account </a:t>
            </a:r>
            <a:r>
              <a:rPr sz="1600" b="1" i="1" spc="-10" dirty="0">
                <a:latin typeface="Arial"/>
                <a:cs typeface="Arial"/>
              </a:rPr>
              <a:t>the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following day to view </a:t>
            </a:r>
            <a:r>
              <a:rPr sz="1600" b="1" i="1" spc="-10" dirty="0">
                <a:latin typeface="Arial"/>
                <a:cs typeface="Arial"/>
              </a:rPr>
              <a:t>the update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on this.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9801" y="2615945"/>
            <a:ext cx="5225415" cy="1194435"/>
          </a:xfrm>
          <a:custGeom>
            <a:avLst/>
            <a:gdLst/>
            <a:ahLst/>
            <a:cxnLst/>
            <a:rect l="l" t="t" r="r" b="b"/>
            <a:pathLst>
              <a:path w="5225415" h="1194435">
                <a:moveTo>
                  <a:pt x="842518" y="284099"/>
                </a:moveTo>
                <a:lnTo>
                  <a:pt x="833958" y="275717"/>
                </a:lnTo>
                <a:lnTo>
                  <a:pt x="773176" y="216154"/>
                </a:lnTo>
                <a:lnTo>
                  <a:pt x="764286" y="243700"/>
                </a:lnTo>
                <a:lnTo>
                  <a:pt x="8890" y="0"/>
                </a:lnTo>
                <a:lnTo>
                  <a:pt x="0" y="27432"/>
                </a:lnTo>
                <a:lnTo>
                  <a:pt x="755396" y="271259"/>
                </a:lnTo>
                <a:lnTo>
                  <a:pt x="746506" y="298831"/>
                </a:lnTo>
                <a:lnTo>
                  <a:pt x="842518" y="284099"/>
                </a:lnTo>
                <a:close/>
              </a:path>
              <a:path w="5225415" h="1194435">
                <a:moveTo>
                  <a:pt x="5224907" y="996696"/>
                </a:moveTo>
                <a:lnTo>
                  <a:pt x="5198694" y="984758"/>
                </a:lnTo>
                <a:lnTo>
                  <a:pt x="5136515" y="956449"/>
                </a:lnTo>
                <a:lnTo>
                  <a:pt x="5137518" y="985278"/>
                </a:lnTo>
                <a:lnTo>
                  <a:pt x="81661" y="1165225"/>
                </a:lnTo>
                <a:lnTo>
                  <a:pt x="82677" y="1194181"/>
                </a:lnTo>
                <a:lnTo>
                  <a:pt x="5138534" y="1014234"/>
                </a:lnTo>
                <a:lnTo>
                  <a:pt x="5139563" y="1043178"/>
                </a:lnTo>
                <a:lnTo>
                  <a:pt x="5224907" y="99669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9" name="object 9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BACBCC-6F22-424D-AF75-C54AF48308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3006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Unit</a:t>
            </a:r>
            <a:r>
              <a:rPr b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Homepage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010" y="1505458"/>
            <a:ext cx="340423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For each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 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home page: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Where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 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endParaRPr sz="16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tasks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This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Learning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Outcomes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Assessment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Criteria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assignment</a:t>
            </a:r>
            <a:r>
              <a:rPr sz="1600" spc="-10" dirty="0">
                <a:latin typeface="Arial"/>
                <a:cs typeface="Arial"/>
              </a:rPr>
              <a:t> will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 assessed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against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 dirty="0">
              <a:latin typeface="Arial"/>
              <a:cs typeface="Arial"/>
            </a:endParaRPr>
          </a:p>
          <a:p>
            <a:pPr marL="241300" marR="424815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Arial"/>
                <a:cs typeface="Arial"/>
              </a:rPr>
              <a:t>Here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Learning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Opportunities:</a:t>
            </a:r>
            <a:endParaRPr sz="1600" dirty="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Arial"/>
                <a:cs typeface="Arial"/>
              </a:rPr>
              <a:t>Links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 eLearning</a:t>
            </a:r>
            <a:endParaRPr sz="1600" dirty="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buChar char="•"/>
              <a:tabLst>
                <a:tab pos="697865" algn="l"/>
                <a:tab pos="698500" algn="l"/>
              </a:tabLst>
            </a:pPr>
            <a:r>
              <a:rPr sz="1600" spc="-5" dirty="0">
                <a:latin typeface="Arial"/>
                <a:cs typeface="Arial"/>
              </a:rPr>
              <a:t>Articles/Guides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61944" y="548639"/>
            <a:ext cx="8642985" cy="4864735"/>
            <a:chOff x="3361944" y="548639"/>
            <a:chExt cx="8642985" cy="4864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7636" y="548639"/>
              <a:ext cx="7296911" cy="48646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1944" y="2257170"/>
              <a:ext cx="3570604" cy="2590165"/>
            </a:xfrm>
            <a:custGeom>
              <a:avLst/>
              <a:gdLst/>
              <a:ahLst/>
              <a:cxnLst/>
              <a:rect l="l" t="t" r="r" b="b"/>
              <a:pathLst>
                <a:path w="3570604" h="2590165">
                  <a:moveTo>
                    <a:pt x="1639570" y="1171956"/>
                  </a:moveTo>
                  <a:lnTo>
                    <a:pt x="1627187" y="1128395"/>
                  </a:lnTo>
                  <a:lnTo>
                    <a:pt x="1613027" y="1078484"/>
                  </a:lnTo>
                  <a:lnTo>
                    <a:pt x="1591602" y="1098080"/>
                  </a:lnTo>
                  <a:lnTo>
                    <a:pt x="585978" y="0"/>
                  </a:lnTo>
                  <a:lnTo>
                    <a:pt x="564642" y="19558"/>
                  </a:lnTo>
                  <a:lnTo>
                    <a:pt x="1570177" y="1117676"/>
                  </a:lnTo>
                  <a:lnTo>
                    <a:pt x="1548892" y="1137158"/>
                  </a:lnTo>
                  <a:lnTo>
                    <a:pt x="1639570" y="1171956"/>
                  </a:lnTo>
                  <a:close/>
                </a:path>
                <a:path w="3570604" h="2590165">
                  <a:moveTo>
                    <a:pt x="3477514" y="1978406"/>
                  </a:moveTo>
                  <a:lnTo>
                    <a:pt x="3398520" y="1921891"/>
                  </a:lnTo>
                  <a:lnTo>
                    <a:pt x="3393986" y="1950491"/>
                  </a:lnTo>
                  <a:lnTo>
                    <a:pt x="4572" y="1414272"/>
                  </a:lnTo>
                  <a:lnTo>
                    <a:pt x="0" y="1442974"/>
                  </a:lnTo>
                  <a:lnTo>
                    <a:pt x="3389465" y="1979079"/>
                  </a:lnTo>
                  <a:lnTo>
                    <a:pt x="3384931" y="2007743"/>
                  </a:lnTo>
                  <a:lnTo>
                    <a:pt x="3468293" y="1981327"/>
                  </a:lnTo>
                  <a:lnTo>
                    <a:pt x="3477514" y="1978406"/>
                  </a:lnTo>
                  <a:close/>
                </a:path>
                <a:path w="3570604" h="2590165">
                  <a:moveTo>
                    <a:pt x="3570605" y="2564003"/>
                  </a:moveTo>
                  <a:lnTo>
                    <a:pt x="3493643" y="2504694"/>
                  </a:lnTo>
                  <a:lnTo>
                    <a:pt x="3488105" y="2533053"/>
                  </a:lnTo>
                  <a:lnTo>
                    <a:pt x="578104" y="1964563"/>
                  </a:lnTo>
                  <a:lnTo>
                    <a:pt x="572516" y="1993011"/>
                  </a:lnTo>
                  <a:lnTo>
                    <a:pt x="3482556" y="2561475"/>
                  </a:lnTo>
                  <a:lnTo>
                    <a:pt x="3477006" y="2589911"/>
                  </a:lnTo>
                  <a:lnTo>
                    <a:pt x="3569678" y="2564257"/>
                  </a:lnTo>
                  <a:lnTo>
                    <a:pt x="3570605" y="256400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3801A-E6EB-4B2F-B928-DBF26319CA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958" y="267081"/>
            <a:ext cx="46723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Learning</a:t>
            </a:r>
            <a:r>
              <a:rPr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Outcomes</a:t>
            </a:r>
            <a:r>
              <a:rPr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1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332" y="1603374"/>
            <a:ext cx="4226560" cy="48202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7180" marR="6350" indent="-285115">
              <a:lnSpc>
                <a:spcPts val="1730"/>
              </a:lnSpc>
              <a:spcBef>
                <a:spcPts val="310"/>
              </a:spcBef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The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Learning Outcomes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confirm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learn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studying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qualification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unit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297180" marR="10795" indent="-285115">
              <a:lnSpc>
                <a:spcPct val="9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It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vital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understand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Assessment Criteria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help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 tasks. Paying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particular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attention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words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bold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also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help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297180" marR="139700" indent="-285115">
              <a:lnSpc>
                <a:spcPct val="9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Arial"/>
                <a:cs typeface="Arial"/>
              </a:rPr>
              <a:t>It’s</a:t>
            </a:r>
            <a:r>
              <a:rPr sz="1600" spc="-5" dirty="0">
                <a:latin typeface="Arial"/>
                <a:cs typeface="Arial"/>
              </a:rPr>
              <a:t> a </a:t>
            </a:r>
            <a:r>
              <a:rPr sz="1600" spc="-10" dirty="0">
                <a:latin typeface="Arial"/>
                <a:cs typeface="Arial"/>
              </a:rPr>
              <a:t>good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idea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keep referring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back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Assessment Criteria throughout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 studies,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only prepare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revise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assessment but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also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help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whilst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completing it as well. Use the Assessment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Criteria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revision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checklist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ensure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prepared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have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key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points covered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50" dirty="0">
              <a:latin typeface="Arial"/>
              <a:cs typeface="Arial"/>
            </a:endParaRPr>
          </a:p>
          <a:p>
            <a:pPr marL="297180" marR="5080" indent="-285115">
              <a:lnSpc>
                <a:spcPts val="1730"/>
              </a:lnSpc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document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provides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tips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 suggested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answers as the Assessment Criteria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will </a:t>
            </a:r>
            <a:r>
              <a:rPr sz="1600" spc="-5" dirty="0">
                <a:latin typeface="Arial"/>
                <a:cs typeface="Arial"/>
              </a:rPr>
              <a:t>be assessed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against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4583" y="1336547"/>
            <a:ext cx="7393305" cy="4114800"/>
            <a:chOff x="4664583" y="1336547"/>
            <a:chExt cx="7393305" cy="4114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3312" y="1336547"/>
              <a:ext cx="6894576" cy="4114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64583" y="1786254"/>
              <a:ext cx="4631055" cy="1226185"/>
            </a:xfrm>
            <a:custGeom>
              <a:avLst/>
              <a:gdLst/>
              <a:ahLst/>
              <a:cxnLst/>
              <a:rect l="l" t="t" r="r" b="b"/>
              <a:pathLst>
                <a:path w="4631055" h="1226185">
                  <a:moveTo>
                    <a:pt x="2900934" y="317373"/>
                  </a:moveTo>
                  <a:lnTo>
                    <a:pt x="2819527" y="264287"/>
                  </a:lnTo>
                  <a:lnTo>
                    <a:pt x="2816263" y="293116"/>
                  </a:lnTo>
                  <a:lnTo>
                    <a:pt x="260350" y="0"/>
                  </a:lnTo>
                  <a:lnTo>
                    <a:pt x="257048" y="28702"/>
                  </a:lnTo>
                  <a:lnTo>
                    <a:pt x="2812986" y="321945"/>
                  </a:lnTo>
                  <a:lnTo>
                    <a:pt x="2809748" y="350647"/>
                  </a:lnTo>
                  <a:lnTo>
                    <a:pt x="2883878" y="323596"/>
                  </a:lnTo>
                  <a:lnTo>
                    <a:pt x="2900934" y="317373"/>
                  </a:lnTo>
                  <a:close/>
                </a:path>
                <a:path w="4631055" h="1226185">
                  <a:moveTo>
                    <a:pt x="4630801" y="342011"/>
                  </a:moveTo>
                  <a:lnTo>
                    <a:pt x="4627677" y="341122"/>
                  </a:lnTo>
                  <a:lnTo>
                    <a:pt x="4537329" y="315341"/>
                  </a:lnTo>
                  <a:lnTo>
                    <a:pt x="4542663" y="343801"/>
                  </a:lnTo>
                  <a:lnTo>
                    <a:pt x="0" y="1197737"/>
                  </a:lnTo>
                  <a:lnTo>
                    <a:pt x="5334" y="1226185"/>
                  </a:lnTo>
                  <a:lnTo>
                    <a:pt x="4547997" y="372249"/>
                  </a:lnTo>
                  <a:lnTo>
                    <a:pt x="4553331" y="400685"/>
                  </a:lnTo>
                  <a:lnTo>
                    <a:pt x="4630801" y="34201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8" name="object 8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C6057-E189-4725-A564-311368D220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5098" y="895857"/>
            <a:ext cx="38588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Qualification</a:t>
            </a:r>
            <a:r>
              <a:rPr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Levels </a:t>
            </a:r>
            <a:r>
              <a:rPr b="1" spc="-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3 – Online </a:t>
            </a:r>
            <a:r>
              <a:rPr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Assessments</a:t>
            </a: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594" y="2348937"/>
            <a:ext cx="3496931" cy="34924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5" name="object 5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D410-E40C-48BB-AA14-AF24469973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458" y="622808"/>
            <a:ext cx="4103370" cy="455930"/>
          </a:xfrm>
          <a:prstGeom prst="rect">
            <a:avLst/>
          </a:prstGeom>
          <a:solidFill>
            <a:srgbClr val="D7852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0207" y="1332991"/>
            <a:ext cx="9476817" cy="472180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F94B4"/>
                </a:solidFill>
                <a:latin typeface="Arial"/>
                <a:cs typeface="Arial"/>
              </a:rPr>
              <a:t>What</a:t>
            </a:r>
            <a:r>
              <a:rPr sz="1800" b="1" spc="-40" dirty="0">
                <a:solidFill>
                  <a:srgbClr val="2F94B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F94B4"/>
                </a:solidFill>
                <a:latin typeface="Arial"/>
                <a:cs typeface="Arial"/>
              </a:rPr>
              <a:t>to</a:t>
            </a:r>
            <a:r>
              <a:rPr sz="1800" b="1" spc="-20" dirty="0">
                <a:solidFill>
                  <a:srgbClr val="2F94B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F94B4"/>
                </a:solidFill>
                <a:latin typeface="Arial"/>
                <a:cs typeface="Arial"/>
              </a:rPr>
              <a:t>expect:</a:t>
            </a:r>
            <a:endParaRPr sz="1800" dirty="0">
              <a:latin typeface="Arial"/>
              <a:cs typeface="Arial"/>
            </a:endParaRPr>
          </a:p>
          <a:p>
            <a:pPr marL="299085" marR="5080" indent="-287020" algn="just">
              <a:buChar char="•"/>
              <a:tabLst>
                <a:tab pos="299720" algn="l"/>
              </a:tabLst>
            </a:pPr>
            <a:r>
              <a:rPr sz="1800" spc="-60" dirty="0">
                <a:latin typeface="Arial"/>
                <a:cs typeface="Arial"/>
              </a:rPr>
              <a:t>You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dirty="0">
                <a:latin typeface="Arial"/>
                <a:cs typeface="Arial"/>
              </a:rPr>
              <a:t>sit a </a:t>
            </a:r>
            <a:r>
              <a:rPr lang="en-GB" spc="-5" dirty="0">
                <a:latin typeface="Arial"/>
                <a:cs typeface="Arial"/>
              </a:rPr>
              <a:t>multiple choice </a:t>
            </a:r>
            <a:r>
              <a:rPr sz="1800" dirty="0">
                <a:latin typeface="Arial"/>
                <a:cs typeface="Arial"/>
              </a:rPr>
              <a:t>test for </a:t>
            </a:r>
            <a:r>
              <a:rPr sz="1800" spc="-5" dirty="0">
                <a:latin typeface="Arial"/>
                <a:cs typeface="Arial"/>
              </a:rPr>
              <a:t>each unit,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carried </a:t>
            </a:r>
            <a:r>
              <a:rPr sz="1800" spc="-10" dirty="0">
                <a:latin typeface="Arial"/>
                <a:cs typeface="Arial"/>
              </a:rPr>
              <a:t>out online and</a:t>
            </a:r>
            <a:r>
              <a:rPr lang="en-GB" spc="-10" dirty="0">
                <a:latin typeface="Arial"/>
                <a:cs typeface="Arial"/>
              </a:rPr>
              <a:t> 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under </a:t>
            </a:r>
            <a:r>
              <a:rPr sz="1800" spc="-10" dirty="0">
                <a:latin typeface="Arial"/>
                <a:cs typeface="Arial"/>
              </a:rPr>
              <a:t>exam </a:t>
            </a:r>
            <a:r>
              <a:rPr sz="1800" spc="-5" dirty="0">
                <a:latin typeface="Arial"/>
                <a:cs typeface="Arial"/>
              </a:rPr>
              <a:t>conditions (</a:t>
            </a:r>
            <a:r>
              <a:rPr lang="en-GB" sz="1800" spc="-5" dirty="0">
                <a:latin typeface="Arial"/>
                <a:cs typeface="Arial"/>
              </a:rPr>
              <a:t>for example</a:t>
            </a:r>
            <a:r>
              <a:rPr sz="1800" spc="-5" dirty="0">
                <a:latin typeface="Arial"/>
                <a:cs typeface="Arial"/>
              </a:rPr>
              <a:t> classroom style</a:t>
            </a:r>
            <a:r>
              <a:rPr lang="en-GB" sz="1800" spc="-5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usually</a:t>
            </a:r>
            <a:r>
              <a:rPr lang="en-GB" spc="-5" dirty="0">
                <a:latin typeface="Arial"/>
                <a:cs typeface="Arial"/>
              </a:rPr>
              <a:t> 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manager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invigilator)</a:t>
            </a:r>
            <a:r>
              <a:rPr lang="en-GB" sz="1800" spc="-5" dirty="0">
                <a:latin typeface="Arial"/>
                <a:cs typeface="Arial"/>
              </a:rPr>
              <a:t>. Note remote invigilation is currently not available for Level 2. </a:t>
            </a:r>
            <a:endParaRPr sz="1800" dirty="0">
              <a:latin typeface="Arial"/>
              <a:cs typeface="Arial"/>
            </a:endParaRPr>
          </a:p>
          <a:p>
            <a:pPr marL="299085" marR="685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There is more than one version </a:t>
            </a:r>
            <a:r>
              <a:rPr sz="1800" dirty="0">
                <a:latin typeface="Arial"/>
                <a:cs typeface="Arial"/>
              </a:rPr>
              <a:t>of the test,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is generated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</a:p>
          <a:p>
            <a:pPr marL="299085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invigilator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receive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password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enable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access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on-line</a:t>
            </a:r>
            <a:endParaRPr sz="1800" dirty="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day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your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assessment</a:t>
            </a:r>
            <a:endParaRPr sz="1800" dirty="0">
              <a:latin typeface="Arial"/>
              <a:cs typeface="Arial"/>
            </a:endParaRPr>
          </a:p>
          <a:p>
            <a:pPr marL="299085" marR="8255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Once</a:t>
            </a:r>
            <a:r>
              <a:rPr sz="1800" spc="-10" dirty="0">
                <a:latin typeface="Arial"/>
                <a:cs typeface="Arial"/>
              </a:rPr>
              <a:t> you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enter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password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begin.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top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corner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screen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clock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appear,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which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know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how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 </a:t>
            </a:r>
            <a:r>
              <a:rPr sz="1800" dirty="0">
                <a:latin typeface="Arial"/>
                <a:cs typeface="Arial"/>
              </a:rPr>
              <a:t>time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left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When the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time</a:t>
            </a:r>
            <a:r>
              <a:rPr sz="1800" dirty="0">
                <a:latin typeface="Arial"/>
                <a:cs typeface="Arial"/>
              </a:rPr>
              <a:t> 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up,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paper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automatically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submitted for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marking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longer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able</a:t>
            </a:r>
            <a:r>
              <a:rPr sz="1800" dirty="0">
                <a:latin typeface="Arial"/>
                <a:cs typeface="Arial"/>
              </a:rPr>
              <a:t> to</a:t>
            </a:r>
            <a:r>
              <a:rPr sz="1800" spc="-5" dirty="0">
                <a:latin typeface="Arial"/>
                <a:cs typeface="Arial"/>
              </a:rPr>
              <a:t> amend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</a:p>
          <a:p>
            <a:pPr marL="299085" indent="-287020"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test </a:t>
            </a:r>
            <a:r>
              <a:rPr sz="1800" spc="-5" dirty="0">
                <a:latin typeface="Arial"/>
                <a:cs typeface="Arial"/>
              </a:rPr>
              <a:t>before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lang="en-GB" spc="5" dirty="0">
                <a:latin typeface="Arial"/>
                <a:cs typeface="Arial"/>
              </a:rPr>
              <a:t> up, </a:t>
            </a:r>
            <a:r>
              <a:rPr lang="en-GB" spc="-10" dirty="0">
                <a:latin typeface="Arial"/>
                <a:cs typeface="Arial"/>
              </a:rPr>
              <a:t>you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lang="en-GB" spc="50" dirty="0">
                <a:latin typeface="Arial"/>
                <a:cs typeface="Arial"/>
              </a:rPr>
              <a:t> still</a:t>
            </a:r>
            <a:r>
              <a:rPr lang="en-GB" spc="-10" dirty="0">
                <a:latin typeface="Arial"/>
                <a:cs typeface="Arial"/>
              </a:rPr>
              <a:t>  be </a:t>
            </a:r>
            <a:r>
              <a:rPr lang="en-GB" spc="-5" dirty="0">
                <a:latin typeface="Arial"/>
                <a:cs typeface="Arial"/>
              </a:rPr>
              <a:t>able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submit</a:t>
            </a:r>
            <a:r>
              <a:rPr lang="en-GB" dirty="0">
                <a:latin typeface="Arial"/>
                <a:cs typeface="Arial"/>
              </a:rPr>
              <a:t> your test </a:t>
            </a:r>
            <a:endParaRPr lang="en-GB" sz="1800" dirty="0">
              <a:latin typeface="Arial"/>
              <a:cs typeface="Arial"/>
            </a:endParaRPr>
          </a:p>
          <a:p>
            <a:pPr marL="299085" marR="431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Pass/fail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instant,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know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soon 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complete</a:t>
            </a:r>
            <a:endParaRPr sz="1800" dirty="0">
              <a:latin typeface="Arial"/>
              <a:cs typeface="Arial"/>
            </a:endParaRPr>
          </a:p>
          <a:p>
            <a:pPr marL="299085" marR="17399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Important</a:t>
            </a:r>
            <a:r>
              <a:rPr sz="1800" b="1" dirty="0">
                <a:latin typeface="Arial"/>
                <a:cs typeface="Arial"/>
              </a:rPr>
              <a:t> - </a:t>
            </a:r>
            <a:r>
              <a:rPr sz="1800" b="1" spc="-45" dirty="0">
                <a:latin typeface="Arial"/>
                <a:cs typeface="Arial"/>
              </a:rPr>
              <a:t>You </a:t>
            </a:r>
            <a:r>
              <a:rPr sz="1800" b="1" spc="5" dirty="0">
                <a:latin typeface="Arial"/>
                <a:cs typeface="Arial"/>
              </a:rPr>
              <a:t>will </a:t>
            </a:r>
            <a:r>
              <a:rPr sz="1800" b="1" spc="-5" dirty="0">
                <a:latin typeface="Arial"/>
                <a:cs typeface="Arial"/>
              </a:rPr>
              <a:t>need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access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Premier Partnership </a:t>
            </a:r>
            <a:r>
              <a:rPr sz="1800" b="1" dirty="0">
                <a:latin typeface="Arial"/>
                <a:cs typeface="Arial"/>
              </a:rPr>
              <a:t>website to complete </a:t>
            </a:r>
            <a:r>
              <a:rPr sz="1800" b="1" spc="-5" dirty="0">
                <a:latin typeface="Arial"/>
                <a:cs typeface="Arial"/>
              </a:rPr>
              <a:t>your assessment, please make sure you </a:t>
            </a:r>
            <a:r>
              <a:rPr sz="1800" b="1" spc="-15" dirty="0">
                <a:latin typeface="Arial"/>
                <a:cs typeface="Arial"/>
              </a:rPr>
              <a:t>have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dirty="0">
                <a:latin typeface="Arial"/>
                <a:cs typeface="Arial"/>
              </a:rPr>
              <a:t>note of </a:t>
            </a:r>
            <a:r>
              <a:rPr sz="1800" b="1" spc="-5" dirty="0">
                <a:latin typeface="Arial"/>
                <a:cs typeface="Arial"/>
              </a:rPr>
              <a:t>your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details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307" y="401842"/>
            <a:ext cx="829729" cy="767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lang="en-GB" spc="-15" dirty="0"/>
              <a:t>Version 7 March 23</a:t>
            </a:r>
            <a:endParaRPr sz="1000" dirty="0"/>
          </a:p>
        </p:txBody>
      </p:sp>
      <p:sp>
        <p:nvSpPr>
          <p:cNvPr id="6" name="object 6"/>
          <p:cNvSpPr txBox="1"/>
          <p:nvPr/>
        </p:nvSpPr>
        <p:spPr>
          <a:xfrm>
            <a:off x="11146281" y="6465214"/>
            <a:ext cx="166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F0E4-CDCD-42F0-A226-AE5F01D617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GB" smtClean="0"/>
              <a:t>9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 OD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95B4"/>
      </a:accent1>
      <a:accent2>
        <a:srgbClr val="D88630"/>
      </a:accent2>
      <a:accent3>
        <a:srgbClr val="D82070"/>
      </a:accent3>
      <a:accent4>
        <a:srgbClr val="E0E830"/>
      </a:accent4>
      <a:accent5>
        <a:srgbClr val="2C5BB8"/>
      </a:accent5>
      <a:accent6>
        <a:srgbClr val="FFC000"/>
      </a:accent6>
      <a:hlink>
        <a:srgbClr val="00B0F0"/>
      </a:hlink>
      <a:folHlink>
        <a:srgbClr val="A11A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B76BC2DBBF64498A902CBBA186B15" ma:contentTypeVersion="18" ma:contentTypeDescription="Create a new document." ma:contentTypeScope="" ma:versionID="f641fafa50ad0713115850f7dc817f59">
  <xsd:schema xmlns:xsd="http://www.w3.org/2001/XMLSchema" xmlns:xs="http://www.w3.org/2001/XMLSchema" xmlns:p="http://schemas.microsoft.com/office/2006/metadata/properties" xmlns:ns2="a93563b2-bea6-41ef-b78e-f7437b08cbd6" xmlns:ns3="3f45156d-fb44-4e13-b6e5-02648030d74e" targetNamespace="http://schemas.microsoft.com/office/2006/metadata/properties" ma:root="true" ma:fieldsID="91ff1c5fd53d52e85e70ece47683e176" ns2:_="" ns3:_="">
    <xsd:import namespace="a93563b2-bea6-41ef-b78e-f7437b08cbd6"/>
    <xsd:import namespace="3f45156d-fb44-4e13-b6e5-02648030d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563b2-bea6-41ef-b78e-f7437b08c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ebb39f-d69b-4575-80f5-991299395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5156d-fb44-4e13-b6e5-02648030d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3423be-7a83-45d6-81dd-b0537dcda37c}" ma:internalName="TaxCatchAll" ma:showField="CatchAllData" ma:web="3f45156d-fb44-4e13-b6e5-02648030d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3563b2-bea6-41ef-b78e-f7437b08cbd6">
      <Terms xmlns="http://schemas.microsoft.com/office/infopath/2007/PartnerControls"/>
    </lcf76f155ced4ddcb4097134ff3c332f>
    <TaxCatchAll xmlns="3f45156d-fb44-4e13-b6e5-02648030d74e" xsi:nil="true"/>
    <SharedWithUsers xmlns="3f45156d-fb44-4e13-b6e5-02648030d74e">
      <UserInfo>
        <DisplayName>Humble, Elaine (HMRC)</DisplayName>
        <AccountId>30551</AccountId>
        <AccountType/>
      </UserInfo>
      <UserInfo>
        <DisplayName>Hussain, Maria (PT Operations Northern England)</DisplayName>
        <AccountId>31801</AccountId>
        <AccountType/>
      </UserInfo>
      <UserInfo>
        <DisplayName>Price, Claire (FIS Investigation Services-Core)</DisplayName>
        <AccountId>34640</AccountId>
        <AccountType/>
      </UserInfo>
      <UserInfo>
        <DisplayName>Brown, Andrew (BT&amp;C)</DisplayName>
        <AccountId>41425</AccountId>
        <AccountType/>
      </UserInfo>
      <UserInfo>
        <DisplayName>Islam, Mohammed (PT Operations)</DisplayName>
        <AccountId>27728</AccountId>
        <AccountType/>
      </UserInfo>
      <UserInfo>
        <DisplayName>Lawson, Esther-CC (OE Service Management)</DisplayName>
        <AccountId>2667</AccountId>
        <AccountType/>
      </UserInfo>
      <UserInfo>
        <DisplayName>Bartlett, Michael (PT Operations)</DisplayName>
        <AccountId>14316</AccountId>
        <AccountType/>
      </UserInfo>
      <UserInfo>
        <DisplayName>O'Neill, Lisa (HMRC)</DisplayName>
        <AccountId>287</AccountId>
        <AccountType/>
      </UserInfo>
      <UserInfo>
        <DisplayName>Cocup, Darren (WMBC Incentives &amp; Reliefs)</DisplayName>
        <AccountId>324</AccountId>
        <AccountType/>
      </UserInfo>
      <UserInfo>
        <DisplayName>Pellegrini, Michael (OE Service Management)</DisplayName>
        <AccountId>23493</AccountId>
        <AccountType/>
      </UserInfo>
      <UserInfo>
        <DisplayName>Belcher, James (WMBC Incentives &amp; Reliefs)</DisplayName>
        <AccountId>24875</AccountId>
        <AccountType/>
      </UserInfo>
      <UserInfo>
        <DisplayName>Hlivar, Gabor (PT Operations Northern England)</DisplayName>
        <AccountId>32001</AccountId>
        <AccountType/>
      </UserInfo>
      <UserInfo>
        <DisplayName>Hall, Amy (PT Operations)</DisplayName>
        <AccountId>34696</AccountId>
        <AccountType/>
      </UserInfo>
      <UserInfo>
        <DisplayName>Abernethy, Peter (BT&amp;C)</DisplayName>
        <AccountId>50658</AccountId>
        <AccountType/>
      </UserInfo>
      <UserInfo>
        <DisplayName>McGregor, Elizabeth (WMBC)</DisplayName>
        <AccountId>2185</AccountId>
        <AccountType/>
      </UserInfo>
      <UserInfo>
        <DisplayName>Boyd, Esther (SOLS)</DisplayName>
        <AccountId>8041</AccountId>
        <AccountType/>
      </UserInfo>
      <UserInfo>
        <DisplayName>Smith, Rachel (Counter-Avoidance Nottingham)</DisplayName>
        <AccountId>2210</AccountId>
        <AccountType/>
      </UserInfo>
      <UserInfo>
        <DisplayName>Winship, Louise (B&amp;C)</DisplayName>
        <AccountId>35144</AccountId>
        <AccountType/>
      </UserInfo>
      <UserInfo>
        <DisplayName>Bennett, Nicola (PT Operations Scotland)</DisplayName>
        <AccountId>50659</AccountId>
        <AccountType/>
      </UserInfo>
      <UserInfo>
        <DisplayName>Colville, Caroline (COD COVID Schemes Compliance)</DisplayName>
        <AccountId>26372</AccountId>
        <AccountType/>
      </UserInfo>
      <UserInfo>
        <DisplayName>Keenan, Shaunbarry (ISBC)</DisplayName>
        <AccountId>21973</AccountId>
        <AccountType/>
      </UserInfo>
      <UserInfo>
        <DisplayName>Erdelyi, Zsofia (DM)</DisplayName>
        <AccountId>41343</AccountId>
        <AccountType/>
      </UserInfo>
      <UserInfo>
        <DisplayName>Donald, Scott (PT Operations)</DisplayName>
        <AccountId>25751</AccountId>
        <AccountType/>
      </UserInfo>
      <UserInfo>
        <DisplayName>Stewart, Sean (BT&amp;C)</DisplayName>
        <AccountId>20014</AccountId>
        <AccountType/>
      </UserInfo>
      <UserInfo>
        <DisplayName>Williamson, Harvey (DM)</DisplayName>
        <AccountId>33523</AccountId>
        <AccountType/>
      </UserInfo>
      <UserInfo>
        <DisplayName>Bowles, Jane (PT Operations)</DisplayName>
        <AccountId>26765</AccountId>
        <AccountType/>
      </UserInfo>
      <UserInfo>
        <DisplayName>Pemberton, Barbara (B&amp;C)</DisplayName>
        <AccountId>32845</AccountId>
        <AccountType/>
      </UserInfo>
      <UserInfo>
        <DisplayName>Kausar, Safeena (Government Banking and Payments - HMRC Payment Operations)</DisplayName>
        <AccountId>41339</AccountId>
        <AccountType/>
      </UserInfo>
      <UserInfo>
        <DisplayName>Gallagher, Sheena (B&amp;C TCO)</DisplayName>
        <AccountId>18608</AccountId>
        <AccountType/>
      </UserInfo>
      <UserInfo>
        <DisplayName>McLeish, Stacey (DM)</DisplayName>
        <AccountId>32067</AccountId>
        <AccountType/>
      </UserInfo>
      <UserInfo>
        <DisplayName>Morris, Robert R E (SOLS)</DisplayName>
        <AccountId>9594</AccountId>
        <AccountType/>
      </UserInfo>
      <UserInfo>
        <DisplayName>Hutton, Yvonne (DM)</DisplayName>
        <AccountId>33734</AccountId>
        <AccountType/>
      </UserInfo>
      <UserInfo>
        <DisplayName>Dorman, Sarah (Government Banking and Payments - HMRC Payment Operations)</DisplayName>
        <AccountId>34523</AccountId>
        <AccountType/>
      </UserInfo>
      <UserInfo>
        <DisplayName>Dunlop, Nicola (DM)</DisplayName>
        <AccountId>33788</AccountId>
        <AccountType/>
      </UserInfo>
      <UserInfo>
        <DisplayName>Mathieson, Francis (PT Operations)</DisplayName>
        <AccountId>36378</AccountId>
        <AccountType/>
      </UserInfo>
      <UserInfo>
        <DisplayName>Sullivan, Charlotte (BT&amp;C)</DisplayName>
        <AccountId>34919</AccountId>
        <AccountType/>
      </UserInfo>
      <UserInfo>
        <DisplayName>Mouatsou, Eleni (WMBC)</DisplayName>
        <AccountId>39504</AccountId>
        <AccountType/>
      </UserInfo>
      <UserInfo>
        <DisplayName>McCall, Luke (FIS Economic Crime Supervision)</DisplayName>
        <AccountId>29402</AccountId>
        <AccountType/>
      </UserInfo>
      <UserInfo>
        <DisplayName>Parker, Helena (BT&amp;C)</DisplayName>
        <AccountId>42936</AccountId>
        <AccountType/>
      </UserInfo>
      <UserInfo>
        <DisplayName>Hughes, Sam (DM)</DisplayName>
        <AccountId>35544</AccountId>
        <AccountType/>
      </UserInfo>
      <UserInfo>
        <DisplayName>Shilla, Mtindo (Counter-Avoidance)</DisplayName>
        <AccountId>3497</AccountId>
        <AccountType/>
      </UserInfo>
      <UserInfo>
        <DisplayName>Bell, Gary (B&amp;C)</DisplayName>
        <AccountId>31921</AccountId>
        <AccountType/>
      </UserInfo>
      <UserInfo>
        <DisplayName>McKinney, Abby (BT&amp;C)</DisplayName>
        <AccountId>32282</AccountId>
        <AccountType/>
      </UserInfo>
      <UserInfo>
        <DisplayName>Grulkowski, Aleksander (BT&amp;C)</DisplayName>
        <AccountId>41717</AccountId>
        <AccountType/>
      </UserInfo>
      <UserInfo>
        <DisplayName>Stapleton, Amy (DM)</DisplayName>
        <AccountId>50660</AccountId>
        <AccountType/>
      </UserInfo>
      <UserInfo>
        <DisplayName>McBride, Kat (RIS COIR Production)</DisplayName>
        <AccountId>34977</AccountId>
        <AccountType/>
      </UserInfo>
      <UserInfo>
        <DisplayName>Ross, Jessica (DM)</DisplayName>
        <AccountId>34307</AccountId>
        <AccountType/>
      </UserInfo>
      <UserInfo>
        <DisplayName>Asantey, Tracey (SOLS)</DisplayName>
        <AccountId>329</AccountId>
        <AccountType/>
      </UserInfo>
      <UserInfo>
        <DisplayName>Hussain, Nighat (DM)</DisplayName>
        <AccountId>50661</AccountId>
        <AccountType/>
      </UserInfo>
      <UserInfo>
        <DisplayName>Oluwole, Vanessa (DM)</DisplayName>
        <AccountId>50662</AccountId>
        <AccountType/>
      </UserInfo>
      <UserInfo>
        <DisplayName>Clark, Allison (DM)</DisplayName>
        <AccountId>50663</AccountId>
        <AccountType/>
      </UserInfo>
      <UserInfo>
        <DisplayName>Burnett, Ste (RIS COIR Production)</DisplayName>
        <AccountId>50664</AccountId>
        <AccountType/>
      </UserInfo>
      <UserInfo>
        <DisplayName>Maryniak, Anna (ISBC Campaigns &amp; Projects)</DisplayName>
        <AccountId>5117</AccountId>
        <AccountType/>
      </UserInfo>
      <UserInfo>
        <DisplayName>Wegorowska, Justyna (DM)</DisplayName>
        <AccountId>35044</AccountId>
        <AccountType/>
      </UserInfo>
      <UserInfo>
        <DisplayName>Savage, Heather (CDIO HR)</DisplayName>
        <AccountId>26806</AccountId>
        <AccountType/>
      </UserInfo>
      <UserInfo>
        <DisplayName>Walmsley, Paul (B&amp;C OPG Operational Readiness Team NW)</DisplayName>
        <AccountId>33395</AccountId>
        <AccountType/>
      </UserInfo>
      <UserInfo>
        <DisplayName>McKay, Kylie (B&amp;C TCO)</DisplayName>
        <AccountId>16215</AccountId>
        <AccountType/>
      </UserInfo>
      <UserInfo>
        <DisplayName>Murray, Sean (RIS)</DisplayName>
        <AccountId>22288</AccountId>
        <AccountType/>
      </UserInfo>
      <UserInfo>
        <DisplayName>Hayden, Nicola (BT&amp;C)</DisplayName>
        <AccountId>13141</AccountId>
        <AccountType/>
      </UserInfo>
      <UserInfo>
        <DisplayName>Oduor, Miriam (BT&amp;C)</DisplayName>
        <AccountId>43007</AccountId>
        <AccountType/>
      </UserInfo>
      <UserInfo>
        <DisplayName>Laverty, Francesca (B&amp;C)</DisplayName>
        <AccountId>41427</AccountId>
        <AccountType/>
      </UserInfo>
      <UserInfo>
        <DisplayName>McGinley, Louise (DM)</DisplayName>
        <AccountId>45388</AccountId>
        <AccountType/>
      </UserInfo>
      <UserInfo>
        <DisplayName>Harewood, Sarah (ISBC T&amp;DC SE)</DisplayName>
        <AccountId>40600</AccountId>
        <AccountType/>
      </UserInfo>
      <UserInfo>
        <DisplayName>Cresswell, Monique (WMBC Wealthy)</DisplayName>
        <AccountId>32227</AccountId>
        <AccountType/>
      </UserInfo>
      <UserInfo>
        <DisplayName>Havers, Jessica (HMRC)</DisplayName>
        <AccountId>28</AccountId>
        <AccountType/>
      </UserInfo>
      <UserInfo>
        <DisplayName>Matthews, Ross (WMBC Mid-sized Business)</DisplayName>
        <AccountId>42261</AccountId>
        <AccountType/>
      </UserInfo>
      <UserInfo>
        <DisplayName>Taylor, Lauren (B&amp;C)</DisplayName>
        <AccountId>36564</AccountId>
        <AccountType/>
      </UserInfo>
      <UserInfo>
        <DisplayName>McNally, Carol (BT&amp;C)</DisplayName>
        <AccountId>20362</AccountId>
        <AccountType/>
      </UserInfo>
      <UserInfo>
        <DisplayName>Phillips, Simon (DM)</DisplayName>
        <AccountId>37315</AccountId>
        <AccountType/>
      </UserInfo>
      <UserInfo>
        <DisplayName>Sindick, Olubukola (OE Service Management)</DisplayName>
        <AccountId>12933</AccountId>
        <AccountType/>
      </UserInfo>
      <UserInfo>
        <DisplayName>McAdam, Angela (DM)</DisplayName>
        <AccountId>33739</AccountId>
        <AccountType/>
      </UserInfo>
      <UserInfo>
        <DisplayName>Hoy, Jasmine (DM)</DisplayName>
        <AccountId>50665</AccountId>
        <AccountType/>
      </UserInfo>
      <UserInfo>
        <DisplayName>Ferguson, Victoria (BT&amp;C)</DisplayName>
        <AccountId>39611</AccountId>
        <AccountType/>
      </UserInfo>
      <UserInfo>
        <DisplayName>Hart, Ann (DM)</DisplayName>
        <AccountId>35291</AccountId>
        <AccountType/>
      </UserInfo>
      <UserInfo>
        <DisplayName>Monaghan, Kathryn (DM Debt Mgmt)</DisplayName>
        <AccountId>45874</AccountId>
        <AccountType/>
      </UserInfo>
      <UserInfo>
        <DisplayName>Baker, Lucy (BT&amp;C)</DisplayName>
        <AccountId>35198</AccountId>
        <AccountType/>
      </UserInfo>
      <UserInfo>
        <DisplayName>McGivern, Sarah (PT Operations)</DisplayName>
        <AccountId>34306</AccountId>
        <AccountType/>
      </UserInfo>
      <UserInfo>
        <DisplayName>Faith, Shar (DM)</DisplayName>
        <AccountId>42689</AccountId>
        <AccountType/>
      </UserInfo>
      <UserInfo>
        <DisplayName>McAreavey, Paul (DM)</DisplayName>
        <AccountId>40717</AccountId>
        <AccountType/>
      </UserInfo>
      <UserInfo>
        <DisplayName>Park, Angela (FIS Individuals and Businesses)</DisplayName>
        <AccountId>38800</AccountId>
        <AccountType/>
      </UserInfo>
      <UserInfo>
        <DisplayName>Bevington, Karolina (Group Controller)</DisplayName>
        <AccountId>36565</AccountId>
        <AccountType/>
      </UserInfo>
      <UserInfo>
        <DisplayName>Givans, Lucia (B&amp;C)</DisplayName>
        <AccountId>50666</AccountId>
        <AccountType/>
      </UserInfo>
      <UserInfo>
        <DisplayName>Tully, James (PT Operations)</DisplayName>
        <AccountId>33780</AccountId>
        <AccountType/>
      </UserInfo>
      <UserInfo>
        <DisplayName>Dunn, Nicola (Government Banking and Payments - HMRC Payment Operations)</DisplayName>
        <AccountId>31105</AccountId>
        <AccountType/>
      </UserInfo>
      <UserInfo>
        <DisplayName>Gill, Chloe-Jayde (BT&amp;C)</DisplayName>
        <AccountId>50667</AccountId>
        <AccountType/>
      </UserInfo>
      <UserInfo>
        <DisplayName>Kotak, Pratibha (Counter-Avoidance Stratford)</DisplayName>
        <AccountId>11614</AccountId>
        <AccountType/>
      </UserInfo>
      <UserInfo>
        <DisplayName>Dickson, Emma (BT&amp;C)</DisplayName>
        <AccountId>43441</AccountId>
        <AccountType/>
      </UserInfo>
      <UserInfo>
        <DisplayName>Hughes, James (PT Operations)</DisplayName>
        <AccountId>50668</AccountId>
        <AccountType/>
      </UserInfo>
      <UserInfo>
        <DisplayName>Ritchie, Paul (DM)</DisplayName>
        <AccountId>39683</AccountId>
        <AccountType/>
      </UserInfo>
      <UserInfo>
        <DisplayName>Higgins, Liam (PT Operations)</DisplayName>
        <AccountId>50669</AccountId>
        <AccountType/>
      </UserInfo>
      <UserInfo>
        <DisplayName>Jacobs, Juliet (DM)</DisplayName>
        <AccountId>50670</AccountId>
        <AccountType/>
      </UserInfo>
      <UserInfo>
        <DisplayName>Manzi-Hammel, Donna (HMRC)</DisplayName>
        <AccountId>18042</AccountId>
        <AccountType/>
      </UserInfo>
      <UserInfo>
        <DisplayName>Rea, Gavin (BT&amp;C)</DisplayName>
        <AccountId>38175</AccountId>
        <AccountType/>
      </UserInfo>
      <UserInfo>
        <DisplayName>Brown, Sara (DM)</DisplayName>
        <AccountId>34235</AccountId>
        <AccountType/>
      </UserInfo>
      <UserInfo>
        <DisplayName>Ewen, Andrea (DM)</DisplayName>
        <AccountId>42039</AccountId>
        <AccountType/>
      </UserInfo>
      <UserInfo>
        <DisplayName>Paterson, Graeme (DM)</DisplayName>
        <AccountId>46746</AccountId>
        <AccountType/>
      </UserInfo>
      <UserInfo>
        <DisplayName>Jackson, Michelle (B&amp;C)</DisplayName>
        <AccountId>31732</AccountId>
        <AccountType/>
      </UserInfo>
      <UserInfo>
        <DisplayName>Bhanot, ILA (Counter-Avoidance Stratford)</DisplayName>
        <AccountId>3125</AccountId>
        <AccountType/>
      </UserInfo>
      <UserInfo>
        <DisplayName>McGibbon, Shaun (DM)</DisplayName>
        <AccountId>43101</AccountId>
        <AccountType/>
      </UserInfo>
      <UserInfo>
        <DisplayName>Nesbitt, Stephanie (DM)</DisplayName>
        <AccountId>4104</AccountId>
        <AccountType/>
      </UserInfo>
      <UserInfo>
        <DisplayName>Campbell, Peter (DM)</DisplayName>
        <AccountId>12930</AccountId>
        <AccountType/>
      </UserInfo>
      <UserInfo>
        <DisplayName>Robson, Louise (DM)</DisplayName>
        <AccountId>42482</AccountId>
        <AccountType/>
      </UserInfo>
      <UserInfo>
        <DisplayName>Campbell, Lorraine (B&amp;C)</DisplayName>
        <AccountId>22192</AccountId>
        <AccountType/>
      </UserInfo>
      <UserInfo>
        <DisplayName>Thomson, Peter (B&amp;C)</DisplayName>
        <AccountId>3244</AccountId>
        <AccountType/>
      </UserInfo>
      <UserInfo>
        <DisplayName>Ndams, Clement (DM)</DisplayName>
        <AccountId>42489</AccountId>
        <AccountType/>
      </UserInfo>
      <UserInfo>
        <DisplayName>Finnegan, Shannon (DM)</DisplayName>
        <AccountId>50671</AccountId>
        <AccountType/>
      </UserInfo>
      <UserInfo>
        <DisplayName>Aylward, Brendan (HMRC SRRT)</DisplayName>
        <AccountId>42279</AccountId>
        <AccountType/>
      </UserInfo>
      <UserInfo>
        <DisplayName>Bateman, Anne-Marie (PT Operations)</DisplayName>
        <AccountId>7639</AccountId>
        <AccountType/>
      </UserInfo>
      <UserInfo>
        <DisplayName>Williamson, Dean (PT Operations)</DisplayName>
        <AccountId>34772</AccountId>
        <AccountType/>
      </UserInfo>
      <UserInfo>
        <DisplayName>Sainty, Ben (DM)</DisplayName>
        <AccountId>44122</AccountId>
        <AccountType/>
      </UserInfo>
      <UserInfo>
        <DisplayName>Wilson, Shona (DM)</DisplayName>
        <AccountId>50672</AccountId>
        <AccountType/>
      </UserInfo>
      <UserInfo>
        <DisplayName>Lynch, Trevor (B&amp;C)</DisplayName>
        <AccountId>45894</AccountId>
        <AccountType/>
      </UserInfo>
      <UserInfo>
        <DisplayName>Matthews, Andrew (BT&amp;C)</DisplayName>
        <AccountId>44418</AccountId>
        <AccountType/>
      </UserInfo>
      <UserInfo>
        <DisplayName>De Souza, Giselle (DM)</DisplayName>
        <AccountId>50673</AccountId>
        <AccountType/>
      </UserInfo>
      <UserInfo>
        <DisplayName>Kaur, Kiran (BT&amp;C)</DisplayName>
        <AccountId>50674</AccountId>
        <AccountType/>
      </UserInfo>
      <UserInfo>
        <DisplayName>Downes, Jon (DM)</DisplayName>
        <AccountId>43085</AccountId>
        <AccountType/>
      </UserInfo>
      <UserInfo>
        <DisplayName>Thottuvelil Francis, Princy (DM)</DisplayName>
        <AccountId>50675</AccountId>
        <AccountType/>
      </UserInfo>
      <UserInfo>
        <DisplayName>Ford-Henderson, Vikki (DM)</DisplayName>
        <AccountId>38947</AccountId>
        <AccountType/>
      </UserInfo>
      <UserInfo>
        <DisplayName>Stevens, Claire (SOLS)</DisplayName>
        <AccountId>40707</AccountId>
        <AccountType/>
      </UserInfo>
      <UserInfo>
        <DisplayName>Davies, Stephen (DM)</DisplayName>
        <AccountId>34102</AccountId>
        <AccountType/>
      </UserInfo>
      <UserInfo>
        <DisplayName>Bruce, Kaytlin (B&amp;C)</DisplayName>
        <AccountId>47252</AccountId>
        <AccountType/>
      </UserInfo>
      <UserInfo>
        <DisplayName>Youldon, Martin (Government Banking and Payments - HMRC Payment Operations)</DisplayName>
        <AccountId>45749</AccountId>
        <AccountType/>
      </UserInfo>
      <UserInfo>
        <DisplayName>Burridge, Kendal (B&amp;C)</DisplayName>
        <AccountId>43948</AccountId>
        <AccountType/>
      </UserInfo>
      <UserInfo>
        <DisplayName>Nasar, Sobia (BT&amp;C)</DisplayName>
        <AccountId>41882</AccountId>
        <AccountType/>
      </UserInfo>
      <UserInfo>
        <DisplayName>Nicholl, James (PT Operations)</DisplayName>
        <AccountId>33683</AccountId>
        <AccountType/>
      </UserInfo>
      <UserInfo>
        <DisplayName>Abbasi,  Touqeer (BT&amp;C)</DisplayName>
        <AccountId>41830</AccountId>
        <AccountType/>
      </UserInfo>
      <UserInfo>
        <DisplayName>Cranie, Mairi Claire (Estates)</DisplayName>
        <AccountId>46801</AccountId>
        <AccountType/>
      </UserInfo>
      <UserInfo>
        <DisplayName>Varanasi, Swathy (DM)</DisplayName>
        <AccountId>46853</AccountId>
        <AccountType/>
      </UserInfo>
      <UserInfo>
        <DisplayName>McMurray, Caitlin (B&amp;C)</DisplayName>
        <AccountId>50676</AccountId>
        <AccountType/>
      </UserInfo>
      <UserInfo>
        <DisplayName>Anderson, Naomi (DM)</DisplayName>
        <AccountId>44167</AccountId>
        <AccountType/>
      </UserInfo>
      <UserInfo>
        <DisplayName>Loughran, Ieuan (DM)</DisplayName>
        <AccountId>44156</AccountId>
        <AccountType/>
      </UserInfo>
      <UserInfo>
        <DisplayName>Addison, David (DM)</DisplayName>
        <AccountId>50677</AccountId>
        <AccountType/>
      </UserInfo>
      <UserInfo>
        <DisplayName>Price, Lewis (DM)</DisplayName>
        <AccountId>50678</AccountId>
        <AccountType/>
      </UserInfo>
      <UserInfo>
        <DisplayName>Mcnair, Wendy (DM)</DisplayName>
        <AccountId>50679</AccountId>
        <AccountType/>
      </UserInfo>
      <UserInfo>
        <DisplayName>Reynolds, Robert (BT&amp;C)</DisplayName>
        <AccountId>43024</AccountId>
        <AccountType/>
      </UserInfo>
      <UserInfo>
        <DisplayName>Nawaz, Falak (BT&amp;C)</DisplayName>
        <AccountId>44788</AccountId>
        <AccountType/>
      </UserInfo>
      <UserInfo>
        <DisplayName>Deji-Otegbola, Jokotoluwa (BT&amp;C)</DisplayName>
        <AccountId>41840</AccountId>
        <AccountType/>
      </UserInfo>
      <UserInfo>
        <DisplayName>Juggins, Claire (BT&amp;C)</DisplayName>
        <AccountId>44477</AccountId>
        <AccountType/>
      </UserInfo>
      <UserInfo>
        <DisplayName>Melbourne, Cas (DM)</DisplayName>
        <AccountId>46540</AccountId>
        <AccountType/>
      </UserInfo>
      <UserInfo>
        <DisplayName>Latta, Gemma (DM)</DisplayName>
        <AccountId>46483</AccountId>
        <AccountType/>
      </UserInfo>
      <UserInfo>
        <DisplayName>Au, Jamond (DM)</DisplayName>
        <AccountId>43277</AccountId>
        <AccountType/>
      </UserInfo>
      <UserInfo>
        <DisplayName>Ameen, Arrshbee (ISBC A&amp;TC Technical &amp; Specialist)</DisplayName>
        <AccountId>18844</AccountId>
        <AccountType/>
      </UserInfo>
      <UserInfo>
        <DisplayName>Salina, Paul (DM)</DisplayName>
        <AccountId>42390</AccountId>
        <AccountType/>
      </UserInfo>
      <UserInfo>
        <DisplayName>Buchan, Alan (DM)</DisplayName>
        <AccountId>50680</AccountId>
        <AccountType/>
      </UserInfo>
      <UserInfo>
        <DisplayName>Stevenson, David (DM)</DisplayName>
        <AccountId>26995</AccountId>
        <AccountType/>
      </UserInfo>
      <UserInfo>
        <DisplayName>Tilley, Colleen (DM)</DisplayName>
        <AccountId>34192</AccountId>
        <AccountType/>
      </UserInfo>
      <UserInfo>
        <DisplayName>Howells-Jones, Charlotte (DM)</DisplayName>
        <AccountId>50681</AccountId>
        <AccountType/>
      </UserInfo>
      <UserInfo>
        <DisplayName>Cain, Holly (DM)</DisplayName>
        <AccountId>50682</AccountId>
        <AccountType/>
      </UserInfo>
      <UserInfo>
        <DisplayName>Leonard, Victoria (DM)</DisplayName>
        <AccountId>43562</AccountId>
        <AccountType/>
      </UserInfo>
      <UserInfo>
        <DisplayName>Davies, Sarah (FIS Investigation Services-Core)</DisplayName>
        <AccountId>42059</AccountId>
        <AccountType/>
      </UserInfo>
      <UserInfo>
        <DisplayName>Hasan, Nurul (DM)</DisplayName>
        <AccountId>50683</AccountId>
        <AccountType/>
      </UserInfo>
      <UserInfo>
        <DisplayName>Liddell, Jessica (DM)</DisplayName>
        <AccountId>39934</AccountId>
        <AccountType/>
      </UserInfo>
      <UserInfo>
        <DisplayName>Lawler, Frances (BT&amp;C)</DisplayName>
        <AccountId>22736</AccountId>
        <AccountType/>
      </UserInfo>
      <UserInfo>
        <DisplayName>Kumari-Kalsi, Geeta (ISBC Campaigns &amp; Projects)</DisplayName>
        <AccountId>50684</AccountId>
        <AccountType/>
      </UserInfo>
      <UserInfo>
        <DisplayName>Purssell, Alex (Government Banking and Payments - HMRC Payment Operations)</DisplayName>
        <AccountId>44329</AccountId>
        <AccountType/>
      </UserInfo>
      <UserInfo>
        <DisplayName>Noor, Neelam (PT Operations)</DisplayName>
        <AccountId>42344</AccountId>
        <AccountType/>
      </UserInfo>
      <UserInfo>
        <DisplayName>Graham, Mica (B&amp;C)</DisplayName>
        <AccountId>48887</AccountId>
        <AccountType/>
      </UserInfo>
      <UserInfo>
        <DisplayName>Ellis, Chris (PT Operations)</DisplayName>
        <AccountId>44406</AccountId>
        <AccountType/>
      </UserInfo>
      <UserInfo>
        <DisplayName>Johnson, Beth (B&amp;C)</DisplayName>
        <AccountId>50685</AccountId>
        <AccountType/>
      </UserInfo>
      <UserInfo>
        <DisplayName>Fox, Amy (DM Debt Mgmt)</DisplayName>
        <AccountId>50686</AccountId>
        <AccountType/>
      </UserInfo>
      <UserInfo>
        <DisplayName>Johnston, Fearghal (B&amp;C)</DisplayName>
        <AccountId>35218</AccountId>
        <AccountType/>
      </UserInfo>
      <UserInfo>
        <DisplayName>Patel, Zubair (Strategy and Change)</DisplayName>
        <AccountId>16188</AccountId>
        <AccountType/>
      </UserInfo>
      <UserInfo>
        <DisplayName>Binnie, Amanda (FIS Economic Crime Supervision)</DisplayName>
        <AccountId>31943</AccountId>
        <AccountType/>
      </UserInfo>
      <UserInfo>
        <DisplayName>Leadbeater, Gemma (OE Business Delivery)</DisplayName>
        <AccountId>12529</AccountId>
        <AccountType/>
      </UserInfo>
      <UserInfo>
        <DisplayName>Nixon, Linda (ISBC Campaigns &amp; Projects)</DisplayName>
        <AccountId>240</AccountId>
        <AccountType/>
      </UserInfo>
      <UserInfo>
        <DisplayName>Griffiths, David (OE)</DisplayName>
        <AccountId>18514</AccountId>
        <AccountType/>
      </UserInfo>
      <UserInfo>
        <DisplayName>Laing, Sara (FIS Professionalism)</DisplayName>
        <AccountId>12643</AccountId>
        <AccountType/>
      </UserInfo>
      <UserInfo>
        <DisplayName>Griffiths, Huw (CS&amp;TD TAD)</DisplayName>
        <AccountId>21378</AccountId>
        <AccountType/>
      </UserInfo>
      <UserInfo>
        <DisplayName>Styles, Susan (DM)</DisplayName>
        <AccountId>13632</AccountId>
        <AccountType/>
      </UserInfo>
      <UserInfo>
        <DisplayName>Mahmood, Mohammed (SOLS)</DisplayName>
        <AccountId>19247</AccountId>
        <AccountType/>
      </UserInfo>
      <UserInfo>
        <DisplayName>Cejkova, Barbs (BT&amp;C)</DisplayName>
        <AccountId>33890</AccountId>
        <AccountType/>
      </UserInfo>
      <UserInfo>
        <DisplayName>Devlin, Adam (HMRC Transformation)</DisplayName>
        <AccountId>35057</AccountId>
        <AccountType/>
      </UserInfo>
      <UserInfo>
        <DisplayName>Maher, Saagar (LB)</DisplayName>
        <AccountId>33563</AccountId>
        <AccountType/>
      </UserInfo>
      <UserInfo>
        <DisplayName>Toney, Beverley (RIS COIR Production)</DisplayName>
        <AccountId>32943</AccountId>
        <AccountType/>
      </UserInfo>
      <UserInfo>
        <DisplayName>Jones, Colin (PT Operations)</DisplayName>
        <AccountId>194</AccountId>
        <AccountType/>
      </UserInfo>
      <UserInfo>
        <DisplayName>Ashworth, Jane (SOLS)</DisplayName>
        <AccountId>2419</AccountId>
        <AccountType/>
      </UserInfo>
      <UserInfo>
        <DisplayName>Jordan-Wick, Antonio (WMBC Mid-sized Business)</DisplayName>
        <AccountId>29430</AccountId>
        <AccountType/>
      </UserInfo>
      <UserInfo>
        <DisplayName>Szmyt, Pawel (RIS COIR Customs &amp; International Trade)</DisplayName>
        <AccountId>50687</AccountId>
        <AccountType/>
      </UserInfo>
      <UserInfo>
        <DisplayName>Miller, Chevonne (WMBC)</DisplayName>
        <AccountId>241</AccountId>
        <AccountType/>
      </UserInfo>
      <UserInfo>
        <DisplayName>Jobling, Victoria (WMBC Wealthy)</DisplayName>
        <AccountId>26922</AccountId>
        <AccountType/>
      </UserInfo>
      <UserInfo>
        <DisplayName>Paynter, Isabella (B&amp;C)</DisplayName>
        <AccountId>22074</AccountId>
        <AccountType/>
      </UserInfo>
      <UserInfo>
        <DisplayName>Broster, Nigel (ISBC Campaigns &amp; Projects)</DisplayName>
        <AccountId>187</AccountId>
        <AccountType/>
      </UserInfo>
      <UserInfo>
        <DisplayName>Osewa, Bridget (Counter-Avoidance)</DisplayName>
        <AccountId>42765</AccountId>
        <AccountType/>
      </UserInfo>
      <UserInfo>
        <DisplayName>Percy, Philippa (RIS Offshore)</DisplayName>
        <AccountId>17460</AccountId>
        <AccountType/>
      </UserInfo>
      <UserInfo>
        <DisplayName>Marshall, Lisa (ISBC A&amp;TC, Agent Compliance Team)</DisplayName>
        <AccountId>31939</AccountId>
        <AccountType/>
      </UserInfo>
      <UserInfo>
        <DisplayName>Mitchell, Mary (CP&amp;S)</DisplayName>
        <AccountId>34739</AccountId>
        <AccountType/>
      </UserInfo>
      <UserInfo>
        <DisplayName>Campbell, Claudine (Counter-Avoidance)</DisplayName>
        <AccountId>23395</AccountId>
        <AccountType/>
      </UserInfo>
      <UserInfo>
        <DisplayName>O'Neill, Roisin (RIS COIR Production)</DisplayName>
        <AccountId>20422</AccountId>
        <AccountType/>
      </UserInfo>
      <UserInfo>
        <DisplayName>Miszkiel, Kerry (WMBC Wealthy)</DisplayName>
        <AccountId>33516</AccountId>
        <AccountType/>
      </UserInfo>
      <UserInfo>
        <DisplayName>Cattanach, Moray (LB Scotland and N Ireland)</DisplayName>
        <AccountId>20340</AccountId>
        <AccountType/>
      </UserInfo>
      <UserInfo>
        <DisplayName>Scorziello, Christiano (WMBC Wealthy)</DisplayName>
        <AccountId>50688</AccountId>
        <AccountType/>
      </UserInfo>
      <UserInfo>
        <DisplayName>Telford, Oliver (HMRC)</DisplayName>
        <AccountId>9668</AccountId>
        <AccountType/>
      </UserInfo>
      <UserInfo>
        <DisplayName>Mort, Mary (DM)</DisplayName>
        <AccountId>30978</AccountId>
        <AccountType/>
      </UserInfo>
      <UserInfo>
        <DisplayName>Stanley, Andrew (RIS COIR Corporate Centre)</DisplayName>
        <AccountId>34769</AccountId>
        <AccountType/>
      </UserInfo>
      <UserInfo>
        <DisplayName>Wilson, Simon (PT Operations)</DisplayName>
        <AccountId>33851</AccountId>
        <AccountType/>
      </UserInfo>
      <UserInfo>
        <DisplayName>Jackson, Liam (PT Operations)</DisplayName>
        <AccountId>33914</AccountId>
        <AccountType/>
      </UserInfo>
      <UserInfo>
        <DisplayName>Williams, Luke (WMBC Strategy into Delivery)</DisplayName>
        <AccountId>31391</AccountId>
        <AccountType/>
      </UserInfo>
      <UserInfo>
        <DisplayName>Tempest, Adam (HMRC Security)</DisplayName>
        <AccountId>32180</AccountId>
        <AccountType/>
      </UserInfo>
      <UserInfo>
        <DisplayName>Fatemamode, Noor-Ed-Deen (HMRC SRRT)</DisplayName>
        <AccountId>43959</AccountId>
        <AccountType/>
      </UserInfo>
      <UserInfo>
        <DisplayName>Stewart, Alan (WMBC Mid-sized Business)</DisplayName>
        <AccountId>42572</AccountId>
        <AccountType/>
      </UserInfo>
      <UserInfo>
        <DisplayName>Raofi, Ahmad (ISBC Campaigns &amp; Projects)</DisplayName>
        <AccountId>50689</AccountId>
        <AccountType/>
      </UserInfo>
      <UserInfo>
        <DisplayName>Green, Sarah (ISBC Campaigns &amp; Projects)</DisplayName>
        <AccountId>32443</AccountId>
        <AccountType/>
      </UserInfo>
      <UserInfo>
        <DisplayName>Hayes, Joey (BT&amp;C)</DisplayName>
        <AccountId>44478</AccountId>
        <AccountType/>
      </UserInfo>
      <UserInfo>
        <DisplayName>Pont, Craig (COD COVID Schemes Compliance)</DisplayName>
        <AccountId>42915</AccountId>
        <AccountType/>
      </UserInfo>
      <UserInfo>
        <DisplayName>Nuttall, Helen (BT&amp;C)</DisplayName>
        <AccountId>205</AccountId>
        <AccountType/>
      </UserInfo>
      <UserInfo>
        <DisplayName>Paulo, Elizabeth (HMRC)</DisplayName>
        <AccountId>40</AccountId>
        <AccountType/>
      </UserInfo>
      <UserInfo>
        <DisplayName>Penn, Nick (Counter-Avoidance)</DisplayName>
        <AccountId>35138</AccountId>
        <AccountType/>
      </UserInfo>
      <UserInfo>
        <DisplayName>Mason, Chris (FIS Individuals and Businesses)</DisplayName>
        <AccountId>50690</AccountId>
        <AccountType/>
      </UserInfo>
      <UserInfo>
        <DisplayName>Tayefi Nasrabadi, Alhan (CDIO Valuation Office Agency Group)</DisplayName>
        <AccountId>45480</AccountId>
        <AccountType/>
      </UserInfo>
      <UserInfo>
        <DisplayName>Jones, Laura (B&amp;C)</DisplayName>
        <AccountId>42858</AccountId>
        <AccountType/>
      </UserInfo>
      <UserInfo>
        <DisplayName>Mpofu, Mercy (Government Banking and Payments - HMRC Payment Operations)</DisplayName>
        <AccountId>37560</AccountId>
        <AccountType/>
      </UserInfo>
      <UserInfo>
        <DisplayName>Ray, Jordan (B&amp;C)</DisplayName>
        <AccountId>40074</AccountId>
        <AccountType/>
      </UserInfo>
      <UserInfo>
        <DisplayName>Motee, Aneeta (COD CTU)</DisplayName>
        <AccountId>31230</AccountId>
        <AccountType/>
      </UserInfo>
      <UserInfo>
        <DisplayName>Scutt, Felicity (CDIO)</DisplayName>
        <AccountId>50691</AccountId>
        <AccountType/>
      </UserInfo>
      <UserInfo>
        <DisplayName>Montgomery, Lauren (BT&amp;C)</DisplayName>
        <AccountId>273</AccountId>
        <AccountType/>
      </UserInfo>
      <UserInfo>
        <DisplayName>Nawaz, Muhammad Amir (B&amp;C)</DisplayName>
        <AccountId>32606</AccountId>
        <AccountType/>
      </UserInfo>
      <UserInfo>
        <DisplayName>Mitchelson, Darren (FIS OC Nottingham)</DisplayName>
        <AccountId>24785</AccountId>
        <AccountType/>
      </UserInfo>
      <UserInfo>
        <DisplayName>Carmody, Denise (WMBC Mid-sized Business)</DisplayName>
        <AccountId>17791</AccountId>
        <AccountType/>
      </UserInfo>
      <UserInfo>
        <DisplayName>Sloan, Dylan (BT&amp;C)</DisplayName>
        <AccountId>4177</AccountId>
        <AccountType/>
      </UserInfo>
      <UserInfo>
        <DisplayName>Johnson, Majkel (CS&amp;TD TAD)</DisplayName>
        <AccountId>50692</AccountId>
        <AccountType/>
      </UserInfo>
      <UserInfo>
        <DisplayName>Finlayson, Neil (CDIO Enterprise Platform Services)</DisplayName>
        <AccountId>39685</AccountId>
        <AccountType/>
      </UserInfo>
      <UserInfo>
        <DisplayName>Harwood, Leann (B&amp;C)</DisplayName>
        <AccountId>23130</AccountId>
        <AccountType/>
      </UserInfo>
      <UserInfo>
        <DisplayName>Borcanea, Mads (CCG Performance)</DisplayName>
        <AccountId>32867</AccountId>
        <AccountType/>
      </UserInfo>
      <UserInfo>
        <DisplayName>Daniels, Caroline (ISBC T&amp;DC Cust &amp; Int Trade)</DisplayName>
        <AccountId>39127</AccountId>
        <AccountType/>
      </UserInfo>
      <UserInfo>
        <DisplayName>Channa, Hardeep (COD PaCE Complaints)</DisplayName>
        <AccountId>16396</AccountId>
        <AccountType/>
      </UserInfo>
      <UserInfo>
        <DisplayName>McLaren, Marc (WMBC Wealthy)</DisplayName>
        <AccountId>36960</AccountId>
        <AccountType/>
      </UserInfo>
      <UserInfo>
        <DisplayName>Taylor, Elizabeth (Counter-Avoidance)</DisplayName>
        <AccountId>12471</AccountId>
        <AccountType/>
      </UserInfo>
      <UserInfo>
        <DisplayName>Gibson, Carl (B&amp;C)</DisplayName>
        <AccountId>50693</AccountId>
        <AccountType/>
      </UserInfo>
      <UserInfo>
        <DisplayName>Martin, James (WMBC Mid-sized Business)</DisplayName>
        <AccountId>39021</AccountId>
        <AccountType/>
      </UserInfo>
      <UserInfo>
        <DisplayName>Hunter, Trisha (Estates)</DisplayName>
        <AccountId>9243</AccountId>
        <AccountType/>
      </UserInfo>
      <UserInfo>
        <DisplayName>McQueen, Vera (WMBC)</DisplayName>
        <AccountId>23669</AccountId>
        <AccountType/>
      </UserInfo>
      <UserInfo>
        <DisplayName>Hirani, Dipak (ISBC T&amp;DC Cust &amp; Int Trade)</DisplayName>
        <AccountId>50408</AccountId>
        <AccountType/>
      </UserInfo>
      <UserInfo>
        <DisplayName>Uwagie-Ero, Eugene (FIS Investigation Services-Core)</DisplayName>
        <AccountId>27500</AccountId>
        <AccountType/>
      </UserInfo>
      <UserInfo>
        <DisplayName>Croasdale, Anna (PT Operations)</DisplayName>
        <AccountId>33835</AccountId>
        <AccountType/>
      </UserInfo>
      <UserInfo>
        <DisplayName>De Silva Jayasundera, Kim (RIS Analysis CREST)</DisplayName>
        <AccountId>26595</AccountId>
        <AccountType/>
      </UserInfo>
      <UserInfo>
        <DisplayName>Holvast, Nicolle (CDIO)</DisplayName>
        <AccountId>18186</AccountId>
        <AccountType/>
      </UserInfo>
      <UserInfo>
        <DisplayName>Marsh, Emma (PT Operations)</DisplayName>
        <AccountId>59</AccountId>
        <AccountType/>
      </UserInfo>
      <UserInfo>
        <DisplayName>Kenny, Katrina (B&amp;C)</DisplayName>
        <AccountId>40683</AccountId>
        <AccountType/>
      </UserInfo>
      <UserInfo>
        <DisplayName>Bright, Dominique (B&amp;C)</DisplayName>
        <AccountId>14003</AccountId>
        <AccountType/>
      </UserInfo>
      <UserInfo>
        <DisplayName>Hutchings, Kyle (ISBC T&amp;DC SWW&amp;WM)</DisplayName>
        <AccountId>43743</AccountId>
        <AccountType/>
      </UserInfo>
      <UserInfo>
        <DisplayName>Bell, Matthew (B&amp;C)</DisplayName>
        <AccountId>44009</AccountId>
        <AccountType/>
      </UserInfo>
      <UserInfo>
        <DisplayName>Miles, Gareth (ISBC T&amp;DC SWW&amp;WM)</DisplayName>
        <AccountId>42414</AccountId>
        <AccountType/>
      </UserInfo>
      <UserInfo>
        <DisplayName>Tarelli, Melinda (WMBC Mid-sized Business)</DisplayName>
        <AccountId>31272</AccountId>
        <AccountType/>
      </UserInfo>
      <UserInfo>
        <DisplayName>Baldock, Caroline (RIS Intelligence Corporate Centre )</DisplayName>
        <AccountId>19876</AccountId>
        <AccountType/>
      </UserInfo>
      <UserInfo>
        <DisplayName>Swinburne, Paul (B&amp;C)</DisplayName>
        <AccountId>50694</AccountId>
        <AccountType/>
      </UserInfo>
      <UserInfo>
        <DisplayName>Gannon, Joanne (Estates Workplace Operations)</DisplayName>
        <AccountId>9811</AccountId>
        <AccountType/>
      </UserInfo>
      <UserInfo>
        <DisplayName>Leivers, Gary (WMBC Wealthy)</DisplayName>
        <AccountId>49532</AccountId>
        <AccountType/>
      </UserInfo>
      <UserInfo>
        <DisplayName>Shooter, Natalie (ADJ Adjudicators Office)</DisplayName>
        <AccountId>35536</AccountId>
        <AccountType/>
      </UserInfo>
      <UserInfo>
        <DisplayName>Rogers, Katie (OE Business Delivery)</DisplayName>
        <AccountId>34887</AccountId>
        <AccountType/>
      </UserInfo>
      <UserInfo>
        <DisplayName>Hudson, Paula (PT Operations)</DisplayName>
        <AccountId>13555</AccountId>
        <AccountType/>
      </UserInfo>
      <UserInfo>
        <DisplayName>Heggarty, Cara (B&amp;C)</DisplayName>
        <AccountId>31920</AccountId>
        <AccountType/>
      </UserInfo>
      <UserInfo>
        <DisplayName>Egan, James (WMBC)</DisplayName>
        <AccountId>32146</AccountId>
        <AccountType/>
      </UserInfo>
      <UserInfo>
        <DisplayName>Mitchell, Billy (DM)</DisplayName>
        <AccountId>44157</AccountId>
        <AccountType/>
      </UserInfo>
      <UserInfo>
        <DisplayName>Magnus, Julie (B&amp;C)</DisplayName>
        <AccountId>24841</AccountId>
        <AccountType/>
      </UserInfo>
      <UserInfo>
        <DisplayName>Winchester, Paula (B&amp;C)</DisplayName>
        <AccountId>32082</AccountId>
        <AccountType/>
      </UserInfo>
      <UserInfo>
        <DisplayName>Morgan, Oana (WMBC Strategy into Delivery)</DisplayName>
        <AccountId>27057</AccountId>
        <AccountType/>
      </UserInfo>
      <UserInfo>
        <DisplayName>Corrin, Jayne (BT&amp;C)</DisplayName>
        <AccountId>25000</AccountId>
        <AccountType/>
      </UserInfo>
      <UserInfo>
        <DisplayName>Heslop, Neil (B&amp;C)</DisplayName>
        <AccountId>20158</AccountId>
        <AccountType/>
      </UserInfo>
      <UserInfo>
        <DisplayName>O'Brien, Sam (FIS)</DisplayName>
        <AccountId>50695</AccountId>
        <AccountType/>
      </UserInfo>
      <UserInfo>
        <DisplayName>Smith, Sarah (WMBC Mid-sized Business)</DisplayName>
        <AccountId>2420</AccountId>
        <AccountType/>
      </UserInfo>
      <UserInfo>
        <DisplayName>Owen, Jordan (FIS)</DisplayName>
        <AccountId>50696</AccountId>
        <AccountType/>
      </UserInfo>
      <UserInfo>
        <DisplayName>Lynch, Michael (FIS Investigation Services-Core)</DisplayName>
        <AccountId>1306</AccountId>
        <AccountType/>
      </UserInfo>
      <UserInfo>
        <DisplayName>McNally-Reilly, Richard (OE Business Delivery)</DisplayName>
        <AccountId>32660</AccountId>
        <AccountType/>
      </UserInfo>
      <UserInfo>
        <DisplayName>Miller, Claire (BT&amp;C)</DisplayName>
        <AccountId>32629</AccountId>
        <AccountType/>
      </UserInfo>
      <UserInfo>
        <DisplayName>Mackie, Stephen (RIS RIS)</DisplayName>
        <AccountId>47718</AccountId>
        <AccountType/>
      </UserInfo>
      <UserInfo>
        <DisplayName>Binzi, Manjeet (WMBC Wealthy)</DisplayName>
        <AccountId>46998</AccountId>
        <AccountType/>
      </UserInfo>
      <UserInfo>
        <DisplayName>Kalang, Uzma (B&amp;C B&amp;C)</DisplayName>
        <AccountId>22922</AccountId>
        <AccountType/>
      </UserInfo>
      <UserInfo>
        <DisplayName>Campbell, Gordon (CDIO Customer Engagement &amp; IT Business Services)</DisplayName>
        <AccountId>11395</AccountId>
        <AccountType/>
      </UserInfo>
      <UserInfo>
        <DisplayName>Kemp, Rachael (WMBC CPCE Employment Status &amp; Intermediaries)</DisplayName>
        <AccountId>18340</AccountId>
        <AccountType/>
      </UserInfo>
      <UserInfo>
        <DisplayName>Lugg, Jordine (ISBC Campaigns &amp; Projects)</DisplayName>
        <AccountId>38969</AccountId>
        <AccountType/>
      </UserInfo>
      <UserInfo>
        <DisplayName>Parveen, Nazma (LB Midlands)</DisplayName>
        <AccountId>8654</AccountId>
        <AccountType/>
      </UserInfo>
      <UserInfo>
        <DisplayName>Shields, Lisa (WMBC)</DisplayName>
        <AccountId>46686</AccountId>
        <AccountType/>
      </UserInfo>
      <UserInfo>
        <DisplayName>Martin, Lee (ISBC T&amp;SC Region 2)</DisplayName>
        <AccountId>44520</AccountId>
        <AccountType/>
      </UserInfo>
      <UserInfo>
        <DisplayName>Vidler-Rawson, Cassie (WMBC Wealthy)</DisplayName>
        <AccountId>44517</AccountId>
        <AccountType/>
      </UserInfo>
      <UserInfo>
        <DisplayName>Donaldson, Stephen (RIS COIR Production)</DisplayName>
        <AccountId>47626</AccountId>
        <AccountType/>
      </UserInfo>
      <UserInfo>
        <DisplayName>Munshi, Javid (B&amp;C CE04 HO2 T3)</DisplayName>
        <AccountId>8034</AccountId>
        <AccountType/>
      </UserInfo>
      <UserInfo>
        <DisplayName>England, Kelly (Counter-Avoidance)</DisplayName>
        <AccountId>193</AccountId>
        <AccountType/>
      </UserInfo>
      <UserInfo>
        <DisplayName>Read, Simon (CDIO)</DisplayName>
        <AccountId>45119</AccountId>
        <AccountType/>
      </UserInfo>
      <UserInfo>
        <DisplayName>Oumarou, Ibrahim (RIS COIR Production)</DisplayName>
        <AccountId>20071</AccountId>
        <AccountType/>
      </UserInfo>
      <UserInfo>
        <DisplayName>Russell, Jonathan JA (B&amp;C CE04 HO2)</DisplayName>
        <AccountId>14878</AccountId>
        <AccountType/>
      </UserInfo>
      <UserInfo>
        <DisplayName>Kumar, Tina (ISBC Campaigns &amp; Projects)</DisplayName>
        <AccountId>44033</AccountId>
        <AccountType/>
      </UserInfo>
      <UserInfo>
        <DisplayName>Walshe, Charlotte (ISBC Campaigns &amp; Projects)</DisplayName>
        <AccountId>45126</AccountId>
        <AccountType/>
      </UserInfo>
    </SharedWithUsers>
    <MediaLengthInSeconds xmlns="a93563b2-bea6-41ef-b78e-f7437b08cbd6" xsi:nil="true"/>
  </documentManagement>
</p:properties>
</file>

<file path=customXml/itemProps1.xml><?xml version="1.0" encoding="utf-8"?>
<ds:datastoreItem xmlns:ds="http://schemas.openxmlformats.org/officeDocument/2006/customXml" ds:itemID="{C0639998-13EE-4C8D-9F32-8C43776EC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563b2-bea6-41ef-b78e-f7437b08cbd6"/>
    <ds:schemaRef ds:uri="3f45156d-fb44-4e13-b6e5-02648030d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1A89E-49CB-4C86-8FE5-7AADD97AE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02224-2E39-4197-9BCC-8A34D8DFEC5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3f45156d-fb44-4e13-b6e5-02648030d74e"/>
    <ds:schemaRef ds:uri="a93563b2-bea6-41ef-b78e-f7437b08cb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5596</Words>
  <Application>Microsoft Office PowerPoint</Application>
  <PresentationFormat>Widescreen</PresentationFormat>
  <Paragraphs>564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ODP Qualification  Support Guide</vt:lpstr>
      <vt:lpstr>Contents</vt:lpstr>
      <vt:lpstr>Getting Started</vt:lpstr>
      <vt:lpstr>Login to the Premier  Partnership (Moodle)  Website: https://cap.premier-  partnership.co.uk/moodle/login/index.php</vt:lpstr>
      <vt:lpstr>The Home Page</vt:lpstr>
      <vt:lpstr>Unit Homepage</vt:lpstr>
      <vt:lpstr>Learning Outcomes and  Assessment Criteria</vt:lpstr>
      <vt:lpstr>Qualification Levels  2 and 3 – Online  Assessments</vt:lpstr>
      <vt:lpstr>Level 2 Assessments</vt:lpstr>
      <vt:lpstr>Level 3 Assessment</vt:lpstr>
      <vt:lpstr>Remote Assessments</vt:lpstr>
      <vt:lpstr>Check Lists - to be completed, signed and dated on  the day of the test</vt:lpstr>
      <vt:lpstr>Malpractice Report – must be completed for all remote invigilation </vt:lpstr>
      <vt:lpstr>PowerPoint Presentation</vt:lpstr>
      <vt:lpstr>Preparing for your remote assessment This is only appropriate to remote invigilated exams for Level 3 and Level 4.</vt:lpstr>
      <vt:lpstr>PowerPoint Presentation</vt:lpstr>
      <vt:lpstr>Top Tips –Your Assessment</vt:lpstr>
      <vt:lpstr>Invigilator Guidance – Remote Invigilation This is only appropriate to remote invigilated exams for Level 3 and Level 4.</vt:lpstr>
      <vt:lpstr>Invigilator Guidance – Remote Invigilation</vt:lpstr>
      <vt:lpstr>Invigilator Guidance – Remote Invigilation</vt:lpstr>
      <vt:lpstr>Invigilator Guidance – Remote Invigilation</vt:lpstr>
      <vt:lpstr>Invigilator Guidance – Remote Invigilation</vt:lpstr>
      <vt:lpstr>Invigilator Guidance – Remote Invigilation</vt:lpstr>
      <vt:lpstr>PowerPoint Presentation</vt:lpstr>
      <vt:lpstr>Qualification Levels 4 – 7  can include assessments,  assignments or workbooks</vt:lpstr>
      <vt:lpstr>Level 4 Assessment</vt:lpstr>
      <vt:lpstr>Level 5/6/7 Assessments</vt:lpstr>
      <vt:lpstr>Useful Information  Levels 4/5/6/7</vt:lpstr>
      <vt:lpstr>PowerPoint Presentation</vt:lpstr>
      <vt:lpstr>Referencing</vt:lpstr>
      <vt:lpstr>PowerPoint Presentation</vt:lpstr>
      <vt:lpstr>How to upload a task</vt:lpstr>
      <vt:lpstr>Step 1 click on submit task button below</vt:lpstr>
      <vt:lpstr>Step 2 click on add submission button</vt:lpstr>
      <vt:lpstr>Step 3 click on upload file</vt:lpstr>
      <vt:lpstr>Step 4 click on upload a new file</vt:lpstr>
      <vt:lpstr>Step 5</vt:lpstr>
      <vt:lpstr>Step 6</vt:lpstr>
      <vt:lpstr>How to upload a revised document following a referral</vt:lpstr>
      <vt:lpstr>Click upload file</vt:lpstr>
      <vt:lpstr>You now need to go to the submit task section of the  unit and click edit submission</vt:lpstr>
      <vt:lpstr>The file that is already attached will appear  You need to delete this</vt:lpstr>
      <vt:lpstr>The browse option will appear for you to select  and attach your revised document from your own  computer</vt:lpstr>
      <vt:lpstr>Once your revised document is attached make sure  you click upload this file, and save changes</vt:lpstr>
      <vt:lpstr>Finally submit the assignment</vt:lpstr>
      <vt:lpstr>Submission Checklist for  Online Tests</vt:lpstr>
      <vt:lpstr>Submission Checklist for  Assignments</vt:lpstr>
      <vt:lpstr>Re-sits and Referrals</vt:lpstr>
      <vt:lpstr>Support Available You’re not alone, there is lots of support available to help you complete your  qualification: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Tracy (HMRC)</dc:creator>
  <cp:lastModifiedBy>O'Neill, Lisa (HMRC)</cp:lastModifiedBy>
  <cp:revision>143</cp:revision>
  <dcterms:created xsi:type="dcterms:W3CDTF">2021-12-24T09:23:22Z</dcterms:created>
  <dcterms:modified xsi:type="dcterms:W3CDTF">2024-02-26T10:20:48Z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2021-12-24T00:00:00Z</vt:filetime>
  </property>
  <property fmtid="{D5CDD505-2E9C-101B-9397-08002B2CF9AE}" pid="5" name="MSIP_Label_f9af038e-07b4-4369-a678-c835687cb272_Enabled">
    <vt:lpwstr>true</vt:lpwstr>
  </property>
  <property fmtid="{D5CDD505-2E9C-101B-9397-08002B2CF9AE}" pid="6" name="MSIP_Label_f9af038e-07b4-4369-a678-c835687cb272_SetDate">
    <vt:lpwstr>2021-12-24T09:42:21Z</vt:lpwstr>
  </property>
  <property fmtid="{D5CDD505-2E9C-101B-9397-08002B2CF9AE}" pid="7" name="MSIP_Label_f9af038e-07b4-4369-a678-c835687cb272_Method">
    <vt:lpwstr>Standard</vt:lpwstr>
  </property>
  <property fmtid="{D5CDD505-2E9C-101B-9397-08002B2CF9AE}" pid="8" name="MSIP_Label_f9af038e-07b4-4369-a678-c835687cb272_Name">
    <vt:lpwstr>OFFICIAL</vt:lpwstr>
  </property>
  <property fmtid="{D5CDD505-2E9C-101B-9397-08002B2CF9AE}" pid="9" name="MSIP_Label_f9af038e-07b4-4369-a678-c835687cb272_SiteId">
    <vt:lpwstr>ac52f73c-fd1a-4a9a-8e7a-4a248f3139e1</vt:lpwstr>
  </property>
  <property fmtid="{D5CDD505-2E9C-101B-9397-08002B2CF9AE}" pid="10" name="MSIP_Label_f9af038e-07b4-4369-a678-c835687cb272_ActionId">
    <vt:lpwstr>045527ed-8c4d-4ee3-941b-e3fae19caf4c</vt:lpwstr>
  </property>
  <property fmtid="{D5CDD505-2E9C-101B-9397-08002B2CF9AE}" pid="11" name="MSIP_Label_f9af038e-07b4-4369-a678-c835687cb272_ContentBits">
    <vt:lpwstr>2</vt:lpwstr>
  </property>
  <property fmtid="{D5CDD505-2E9C-101B-9397-08002B2CF9AE}" pid="12" name="ContentTypeId">
    <vt:lpwstr>0x0101000D8B76BC2DBBF64498A902CBBA186B15</vt:lpwstr>
  </property>
  <property fmtid="{D5CDD505-2E9C-101B-9397-08002B2CF9AE}" pid="13" name="MediaServiceImageTags">
    <vt:lpwstr/>
  </property>
  <property fmtid="{D5CDD505-2E9C-101B-9397-08002B2CF9AE}" pid="14" name="Order">
    <vt:r8>19187500</vt:r8>
  </property>
  <property fmtid="{D5CDD505-2E9C-101B-9397-08002B2CF9AE}" pid="15" name="xd_Signature">
    <vt:bool>false</vt:bool>
  </property>
  <property fmtid="{D5CDD505-2E9C-101B-9397-08002B2CF9AE}" pid="16" name="xd_ProgID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  <property fmtid="{D5CDD505-2E9C-101B-9397-08002B2CF9AE}" pid="21" name="_SourceUrl">
    <vt:lpwstr/>
  </property>
  <property fmtid="{D5CDD505-2E9C-101B-9397-08002B2CF9AE}" pid="22" name="_SharedFileIndex">
    <vt:lpwstr/>
  </property>
</Properties>
</file>